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72" r:id="rId2"/>
    <p:sldId id="274" r:id="rId3"/>
    <p:sldId id="301" r:id="rId4"/>
    <p:sldId id="286" r:id="rId5"/>
    <p:sldId id="287" r:id="rId6"/>
    <p:sldId id="279" r:id="rId7"/>
    <p:sldId id="269" r:id="rId8"/>
    <p:sldId id="300" r:id="rId9"/>
    <p:sldId id="295" r:id="rId10"/>
    <p:sldId id="307" r:id="rId11"/>
    <p:sldId id="305" r:id="rId12"/>
    <p:sldId id="283" r:id="rId13"/>
    <p:sldId id="284" r:id="rId14"/>
    <p:sldId id="288" r:id="rId15"/>
    <p:sldId id="292" r:id="rId16"/>
    <p:sldId id="291" r:id="rId17"/>
    <p:sldId id="285" r:id="rId18"/>
    <p:sldId id="297" r:id="rId19"/>
    <p:sldId id="293" r:id="rId20"/>
    <p:sldId id="294" r:id="rId21"/>
    <p:sldId id="290" r:id="rId22"/>
    <p:sldId id="302" r:id="rId23"/>
    <p:sldId id="289" r:id="rId24"/>
    <p:sldId id="276" r:id="rId25"/>
    <p:sldId id="282" r:id="rId26"/>
    <p:sldId id="278" r:id="rId27"/>
    <p:sldId id="308" r:id="rId28"/>
    <p:sldId id="309" r:id="rId29"/>
    <p:sldId id="280" r:id="rId30"/>
    <p:sldId id="281" r:id="rId31"/>
    <p:sldId id="303" r:id="rId32"/>
    <p:sldId id="310" r:id="rId33"/>
    <p:sldId id="313" r:id="rId34"/>
    <p:sldId id="304" r:id="rId35"/>
    <p:sldId id="315" r:id="rId36"/>
    <p:sldId id="314" r:id="rId37"/>
    <p:sldId id="312" r:id="rId38"/>
    <p:sldId id="311" r:id="rId39"/>
    <p:sldId id="273" r:id="rId40"/>
  </p:sldIdLst>
  <p:sldSz cx="7559675" cy="10439400"/>
  <p:notesSz cx="6858000" cy="9144000"/>
  <p:embeddedFontLst>
    <p:embeddedFont>
      <p:font typeface="Calibri" panose="020F0502020204030204" pitchFamily="34" charset="0"/>
      <p:regular r:id="rId42"/>
      <p:bold r:id="rId43"/>
      <p:italic r:id="rId44"/>
      <p:boldItalic r:id="rId45"/>
    </p:embeddedFont>
    <p:embeddedFont>
      <p:font typeface="Prompt" panose="020B0604020202020204" charset="-34"/>
      <p:regular r:id="rId46"/>
      <p:bold r:id="rId47"/>
      <p:italic r:id="rId48"/>
      <p:boldItalic r:id="rId49"/>
    </p:embeddedFont>
    <p:embeddedFont>
      <p:font typeface="Prompt Light" panose="00000400000000000000" charset="-34"/>
      <p:regular r:id="rId50"/>
      <p:bold r:id="rId51"/>
      <p:italic r:id="rId52"/>
      <p:boldItalic r:id="rId53"/>
    </p:embeddedFont>
    <p:embeddedFont>
      <p:font typeface="Prompt SemiBold" panose="00000700000000000000" charset="-34"/>
      <p:bold r:id="rId54"/>
      <p:boldItalic r:id="rId55"/>
    </p:embeddedFont>
    <p:embeddedFont>
      <p:font typeface="Raleway" panose="020B0604020202020204" charset="0"/>
      <p:regular r:id="rId56"/>
      <p:bold r:id="rId57"/>
      <p:italic r:id="rId58"/>
      <p:boldItalic r:id="rId59"/>
    </p:embeddedFont>
    <p:embeddedFont>
      <p:font typeface="Rockwell" panose="02060603020205020403" pitchFamily="18" charset="0"/>
      <p:regular r:id="rId60"/>
      <p:bold r:id="rId61"/>
      <p:italic r:id="rId62"/>
      <p:boldItalic r:id="rId63"/>
    </p:embeddedFont>
    <p:embeddedFont>
      <p:font typeface="Trebuchet MS" panose="020B0603020202020204" pitchFamily="34" charset="0"/>
      <p:regular r:id="rId64"/>
      <p:bold r:id="rId65"/>
      <p:italic r:id="rId66"/>
      <p:boldItalic r:id="rId67"/>
    </p:embeddedFont>
    <p:embeddedFont>
      <p:font typeface="Wingdings 2" panose="05020102010507070707" pitchFamily="18" charset="2"/>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309">
          <p15:clr>
            <a:srgbClr val="A4A3A4"/>
          </p15:clr>
        </p15:guide>
        <p15:guide id="2" pos="454">
          <p15:clr>
            <a:srgbClr val="9AA0A6"/>
          </p15:clr>
        </p15:guide>
        <p15:guide id="3" orient="horz" pos="454">
          <p15:clr>
            <a:srgbClr val="9AA0A6"/>
          </p15:clr>
        </p15:guide>
        <p15:guide id="4" orient="horz" pos="612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B22C"/>
    <a:srgbClr val="35CB8E"/>
    <a:srgbClr val="CCFFCC"/>
    <a:srgbClr val="33CCCC"/>
    <a:srgbClr val="8D153E"/>
    <a:srgbClr val="CCFF99"/>
    <a:srgbClr val="EE303F"/>
    <a:srgbClr val="D2A13A"/>
    <a:srgbClr val="CCFFFF"/>
    <a:srgbClr val="BBF3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5502" autoAdjust="0"/>
  </p:normalViewPr>
  <p:slideViewPr>
    <p:cSldViewPr snapToGrid="0">
      <p:cViewPr varScale="1">
        <p:scale>
          <a:sx n="84" d="100"/>
          <a:sy n="84" d="100"/>
        </p:scale>
        <p:origin x="2094" y="60"/>
      </p:cViewPr>
      <p:guideLst>
        <p:guide pos="4309"/>
        <p:guide pos="454"/>
        <p:guide orient="horz" pos="454"/>
        <p:guide orient="horz" pos="61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87788" y="685800"/>
            <a:ext cx="2483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951963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617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412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020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66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218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375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48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089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5741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2cb277eb7_1_63: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2cb277eb7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6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041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477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18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321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f452a03e7_1_31:notes"/>
          <p:cNvSpPr>
            <a:spLocks noGrp="1" noRot="1" noChangeAspect="1"/>
          </p:cNvSpPr>
          <p:nvPr>
            <p:ph type="sldImg" idx="2"/>
          </p:nvPr>
        </p:nvSpPr>
        <p:spPr>
          <a:xfrm>
            <a:off x="2187575" y="685800"/>
            <a:ext cx="24828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f452a03e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01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57712" y="1511298"/>
            <a:ext cx="7044600" cy="4166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57705" y="5752555"/>
            <a:ext cx="7044600" cy="1608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pic>
        <p:nvPicPr>
          <p:cNvPr id="20" name="Google Shape;20;p3"/>
          <p:cNvPicPr preferRelativeResize="0"/>
          <p:nvPr/>
        </p:nvPicPr>
        <p:blipFill rotWithShape="1">
          <a:blip r:embed="rId2">
            <a:alphaModFix/>
          </a:blip>
          <a:srcRect l="-73010" t="-5562" r="64573" b="44034"/>
          <a:stretch/>
        </p:blipFill>
        <p:spPr>
          <a:xfrm>
            <a:off x="5976350" y="35025"/>
            <a:ext cx="1583650" cy="898375"/>
          </a:xfrm>
          <a:prstGeom prst="rect">
            <a:avLst/>
          </a:prstGeom>
          <a:noFill/>
          <a:ln>
            <a:noFill/>
          </a:ln>
        </p:spPr>
      </p:pic>
      <p:sp>
        <p:nvSpPr>
          <p:cNvPr id="21" name="Google Shape;21;p3"/>
          <p:cNvSpPr/>
          <p:nvPr/>
        </p:nvSpPr>
        <p:spPr>
          <a:xfrm>
            <a:off x="0" y="898375"/>
            <a:ext cx="7560000" cy="35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22;p3"/>
          <p:cNvPicPr preferRelativeResize="0"/>
          <p:nvPr/>
        </p:nvPicPr>
        <p:blipFill rotWithShape="1">
          <a:blip r:embed="rId3">
            <a:alphaModFix/>
          </a:blip>
          <a:srcRect l="62099" t="60745" r="-17235" b="-1110"/>
          <a:stretch/>
        </p:blipFill>
        <p:spPr>
          <a:xfrm>
            <a:off x="0" y="0"/>
            <a:ext cx="1171024" cy="898376"/>
          </a:xfrm>
          <a:prstGeom prst="rect">
            <a:avLst/>
          </a:prstGeom>
          <a:noFill/>
          <a:ln>
            <a:noFill/>
          </a:ln>
        </p:spPr>
      </p:pic>
      <p:pic>
        <p:nvPicPr>
          <p:cNvPr id="23" name="Google Shape;23;p3"/>
          <p:cNvPicPr preferRelativeResize="0"/>
          <p:nvPr/>
        </p:nvPicPr>
        <p:blipFill rotWithShape="1">
          <a:blip r:embed="rId3">
            <a:alphaModFix/>
          </a:blip>
          <a:srcRect l="-7577" t="-8874" r="-17877" b="75487"/>
          <a:stretch/>
        </p:blipFill>
        <p:spPr>
          <a:xfrm>
            <a:off x="2743200" y="215900"/>
            <a:ext cx="2447374" cy="682474"/>
          </a:xfrm>
          <a:prstGeom prst="rect">
            <a:avLst/>
          </a:prstGeom>
          <a:noFill/>
          <a:ln>
            <a:noFill/>
          </a:ln>
        </p:spPr>
      </p:pic>
      <p:pic>
        <p:nvPicPr>
          <p:cNvPr id="24" name="Google Shape;24;p3"/>
          <p:cNvPicPr preferRelativeResize="0"/>
          <p:nvPr/>
        </p:nvPicPr>
        <p:blipFill>
          <a:blip r:embed="rId4">
            <a:alphaModFix/>
          </a:blip>
          <a:stretch>
            <a:fillRect/>
          </a:stretch>
        </p:blipFill>
        <p:spPr>
          <a:xfrm>
            <a:off x="4999874" y="372181"/>
            <a:ext cx="862255" cy="310404"/>
          </a:xfrm>
          <a:prstGeom prst="rect">
            <a:avLst/>
          </a:prstGeom>
          <a:noFill/>
          <a:ln>
            <a:noFill/>
          </a:ln>
        </p:spPr>
      </p:pic>
      <p:pic>
        <p:nvPicPr>
          <p:cNvPr id="25" name="Google Shape;25;p3" descr="Risultati immagini per LOGO CISP"/>
          <p:cNvPicPr preferRelativeResize="0"/>
          <p:nvPr/>
        </p:nvPicPr>
        <p:blipFill>
          <a:blip r:embed="rId5">
            <a:alphaModFix/>
          </a:blip>
          <a:stretch>
            <a:fillRect/>
          </a:stretch>
        </p:blipFill>
        <p:spPr>
          <a:xfrm>
            <a:off x="5977745" y="325075"/>
            <a:ext cx="862255" cy="456475"/>
          </a:xfrm>
          <a:prstGeom prst="rect">
            <a:avLst/>
          </a:prstGeom>
          <a:noFill/>
          <a:ln>
            <a:noFill/>
          </a:ln>
        </p:spPr>
      </p:pic>
      <p:grpSp>
        <p:nvGrpSpPr>
          <p:cNvPr id="26" name="Google Shape;26;p3"/>
          <p:cNvGrpSpPr/>
          <p:nvPr/>
        </p:nvGrpSpPr>
        <p:grpSpPr>
          <a:xfrm>
            <a:off x="632838" y="343075"/>
            <a:ext cx="3428400" cy="419631"/>
            <a:chOff x="2737850" y="347837"/>
            <a:chExt cx="3428400" cy="419631"/>
          </a:xfrm>
        </p:grpSpPr>
        <p:sp>
          <p:nvSpPr>
            <p:cNvPr id="27" name="Google Shape;27;p3"/>
            <p:cNvSpPr txBox="1"/>
            <p:nvPr/>
          </p:nvSpPr>
          <p:spPr>
            <a:xfrm>
              <a:off x="2737850" y="347837"/>
              <a:ext cx="2156700" cy="152400"/>
            </a:xfrm>
            <a:prstGeom prst="rect">
              <a:avLst/>
            </a:prstGeom>
            <a:noFill/>
            <a:ln>
              <a:noFill/>
            </a:ln>
          </p:spPr>
          <p:txBody>
            <a:bodyPr spcFirstLastPara="1" wrap="square" lIns="91425" tIns="91425" rIns="91425" bIns="91425" anchor="t" anchorCtr="0">
              <a:noAutofit/>
            </a:bodyPr>
            <a:lstStyle/>
            <a:p>
              <a:pPr marL="0" lvl="0" indent="0" algn="l" rtl="0">
                <a:lnSpc>
                  <a:spcPct val="20000"/>
                </a:lnSpc>
                <a:spcBef>
                  <a:spcPts val="0"/>
                </a:spcBef>
                <a:spcAft>
                  <a:spcPts val="0"/>
                </a:spcAft>
                <a:buNone/>
              </a:pPr>
              <a:r>
                <a:rPr lang="it" sz="800">
                  <a:solidFill>
                    <a:srgbClr val="666666"/>
                  </a:solidFill>
                  <a:latin typeface="Prompt SemiBold"/>
                  <a:ea typeface="Prompt SemiBold"/>
                  <a:cs typeface="Prompt SemiBold"/>
                  <a:sym typeface="Prompt SemiBold"/>
                </a:rPr>
                <a:t>Volume 1</a:t>
              </a:r>
              <a:endParaRPr sz="800">
                <a:solidFill>
                  <a:srgbClr val="666666"/>
                </a:solidFill>
                <a:latin typeface="Prompt SemiBold"/>
                <a:ea typeface="Prompt SemiBold"/>
                <a:cs typeface="Prompt SemiBold"/>
                <a:sym typeface="Prompt SemiBold"/>
              </a:endParaRPr>
            </a:p>
          </p:txBody>
        </p:sp>
        <p:sp>
          <p:nvSpPr>
            <p:cNvPr id="28" name="Google Shape;28;p3"/>
            <p:cNvSpPr txBox="1"/>
            <p:nvPr/>
          </p:nvSpPr>
          <p:spPr>
            <a:xfrm>
              <a:off x="2737850" y="490500"/>
              <a:ext cx="3428400" cy="152400"/>
            </a:xfrm>
            <a:prstGeom prst="rect">
              <a:avLst/>
            </a:prstGeom>
            <a:noFill/>
            <a:ln>
              <a:noFill/>
            </a:ln>
          </p:spPr>
          <p:txBody>
            <a:bodyPr spcFirstLastPara="1" wrap="square" lIns="91425" tIns="91425" rIns="91425" bIns="91425" anchor="t" anchorCtr="0">
              <a:noAutofit/>
            </a:bodyPr>
            <a:lstStyle/>
            <a:p>
              <a:pPr marL="0" lvl="0" indent="0" algn="l" rtl="0">
                <a:lnSpc>
                  <a:spcPct val="20000"/>
                </a:lnSpc>
                <a:spcBef>
                  <a:spcPts val="0"/>
                </a:spcBef>
                <a:spcAft>
                  <a:spcPts val="0"/>
                </a:spcAft>
                <a:buNone/>
              </a:pPr>
              <a:r>
                <a:rPr lang="it" sz="1100">
                  <a:solidFill>
                    <a:srgbClr val="5BB22C"/>
                  </a:solidFill>
                  <a:latin typeface="Prompt SemiBold"/>
                  <a:ea typeface="Prompt SemiBold"/>
                  <a:cs typeface="Prompt SemiBold"/>
                  <a:sym typeface="Prompt SemiBold"/>
                </a:rPr>
                <a:t>CLIMATE CHANGE</a:t>
              </a:r>
              <a:endParaRPr sz="1100">
                <a:solidFill>
                  <a:srgbClr val="5BB22C"/>
                </a:solidFill>
                <a:latin typeface="Prompt SemiBold"/>
                <a:ea typeface="Prompt SemiBold"/>
                <a:cs typeface="Prompt SemiBold"/>
                <a:sym typeface="Prompt SemiBold"/>
              </a:endParaRPr>
            </a:p>
          </p:txBody>
        </p:sp>
        <p:sp>
          <p:nvSpPr>
            <p:cNvPr id="29" name="Google Shape;29;p3"/>
            <p:cNvSpPr txBox="1"/>
            <p:nvPr/>
          </p:nvSpPr>
          <p:spPr>
            <a:xfrm>
              <a:off x="2737850" y="615068"/>
              <a:ext cx="3428400" cy="152400"/>
            </a:xfrm>
            <a:prstGeom prst="rect">
              <a:avLst/>
            </a:prstGeom>
            <a:noFill/>
            <a:ln>
              <a:noFill/>
            </a:ln>
          </p:spPr>
          <p:txBody>
            <a:bodyPr spcFirstLastPara="1" wrap="square" lIns="91425" tIns="91425" rIns="91425" bIns="91425" anchor="t" anchorCtr="0">
              <a:noAutofit/>
            </a:bodyPr>
            <a:lstStyle/>
            <a:p>
              <a:pPr marL="0" lvl="0" indent="0" algn="l" rtl="0">
                <a:lnSpc>
                  <a:spcPct val="20000"/>
                </a:lnSpc>
                <a:spcBef>
                  <a:spcPts val="0"/>
                </a:spcBef>
                <a:spcAft>
                  <a:spcPts val="0"/>
                </a:spcAft>
                <a:buNone/>
              </a:pPr>
              <a:r>
                <a:rPr lang="it" sz="900">
                  <a:solidFill>
                    <a:srgbClr val="999999"/>
                  </a:solidFill>
                  <a:latin typeface="Prompt"/>
                  <a:ea typeface="Prompt"/>
                  <a:cs typeface="Prompt"/>
                  <a:sym typeface="Prompt"/>
                </a:rPr>
                <a:t>LEARNING UNIT</a:t>
              </a:r>
              <a:endParaRPr sz="900">
                <a:solidFill>
                  <a:srgbClr val="999999"/>
                </a:solidFill>
                <a:latin typeface="Prompt"/>
                <a:ea typeface="Prompt"/>
                <a:cs typeface="Prompt"/>
                <a:sym typeface="Prompt"/>
              </a:endParaRPr>
            </a:p>
            <a:p>
              <a:pPr marL="0" lvl="0" indent="0" algn="l" rtl="0">
                <a:lnSpc>
                  <a:spcPct val="20000"/>
                </a:lnSpc>
                <a:spcBef>
                  <a:spcPts val="0"/>
                </a:spcBef>
                <a:spcAft>
                  <a:spcPts val="0"/>
                </a:spcAft>
                <a:buNone/>
              </a:pPr>
              <a:endParaRPr sz="900" b="1">
                <a:solidFill>
                  <a:srgbClr val="E45526"/>
                </a:solidFill>
                <a:latin typeface="Prompt"/>
                <a:ea typeface="Prompt"/>
                <a:cs typeface="Prompt"/>
                <a:sym typeface="Prompt"/>
              </a:endParaRPr>
            </a:p>
          </p:txBody>
        </p:sp>
      </p:grpSp>
      <p:pic>
        <p:nvPicPr>
          <p:cNvPr id="30" name="Google Shape;30;p3"/>
          <p:cNvPicPr preferRelativeResize="0"/>
          <p:nvPr/>
        </p:nvPicPr>
        <p:blipFill rotWithShape="1">
          <a:blip r:embed="rId2">
            <a:alphaModFix/>
          </a:blip>
          <a:srcRect l="-37447" t="64822" r="-17040" b="-26032"/>
          <a:stretch/>
        </p:blipFill>
        <p:spPr>
          <a:xfrm>
            <a:off x="1522400" y="-17350"/>
            <a:ext cx="2016300" cy="798900"/>
          </a:xfrm>
          <a:prstGeom prst="rect">
            <a:avLst/>
          </a:prstGeom>
          <a:noFill/>
          <a:ln>
            <a:noFill/>
          </a:ln>
        </p:spPr>
      </p:pic>
    </p:spTree>
    <p:extLst>
      <p:ext uri="{BB962C8B-B14F-4D97-AF65-F5344CB8AC3E}">
        <p14:creationId xmlns:p14="http://schemas.microsoft.com/office/powerpoint/2010/main" val="285410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57705" y="2339232"/>
            <a:ext cx="3306900" cy="693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3995291" y="2339232"/>
            <a:ext cx="3306900" cy="693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57705" y="903288"/>
            <a:ext cx="7044600" cy="1162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57705" y="1127727"/>
            <a:ext cx="2321700" cy="1533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257705" y="2820535"/>
            <a:ext cx="2321700" cy="6453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5325" y="913690"/>
            <a:ext cx="5264700" cy="8303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780000" y="-254"/>
            <a:ext cx="3780000" cy="1044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19508" y="2503032"/>
            <a:ext cx="3344400" cy="30087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19508" y="5689531"/>
            <a:ext cx="3344400" cy="25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083839" y="1469689"/>
            <a:ext cx="3172200" cy="75000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57705" y="8586994"/>
            <a:ext cx="4959600" cy="12282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57705" y="2245153"/>
            <a:ext cx="7044600" cy="3985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257705" y="6398217"/>
            <a:ext cx="7044600" cy="2640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7004788" y="9465147"/>
            <a:ext cx="453600" cy="798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
        <p:nvSpPr>
          <p:cNvPr id="9" name="Google Shape;9;p2"/>
          <p:cNvSpPr/>
          <p:nvPr/>
        </p:nvSpPr>
        <p:spPr>
          <a:xfrm>
            <a:off x="0" y="2960525"/>
            <a:ext cx="7560000" cy="75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rotWithShape="1">
          <a:blip r:embed="rId2">
            <a:alphaModFix/>
          </a:blip>
          <a:srcRect l="-12620" t="53483" r="-1691" b="-8689"/>
          <a:stretch/>
        </p:blipFill>
        <p:spPr>
          <a:xfrm>
            <a:off x="1217700" y="0"/>
            <a:ext cx="3229126" cy="1634350"/>
          </a:xfrm>
          <a:prstGeom prst="rect">
            <a:avLst/>
          </a:prstGeom>
          <a:noFill/>
          <a:ln>
            <a:noFill/>
          </a:ln>
        </p:spPr>
      </p:pic>
      <p:pic>
        <p:nvPicPr>
          <p:cNvPr id="11" name="Google Shape;11;p2"/>
          <p:cNvPicPr preferRelativeResize="0"/>
          <p:nvPr/>
        </p:nvPicPr>
        <p:blipFill rotWithShape="1">
          <a:blip r:embed="rId3">
            <a:alphaModFix/>
          </a:blip>
          <a:srcRect l="-51884" t="-16990" r="70318" b="-9049"/>
          <a:stretch/>
        </p:blipFill>
        <p:spPr>
          <a:xfrm>
            <a:off x="5581650" y="377100"/>
            <a:ext cx="1978350" cy="2583350"/>
          </a:xfrm>
          <a:prstGeom prst="rect">
            <a:avLst/>
          </a:prstGeom>
          <a:noFill/>
          <a:ln>
            <a:noFill/>
          </a:ln>
        </p:spPr>
      </p:pic>
      <p:pic>
        <p:nvPicPr>
          <p:cNvPr id="12" name="Google Shape;12;p2"/>
          <p:cNvPicPr preferRelativeResize="0"/>
          <p:nvPr/>
        </p:nvPicPr>
        <p:blipFill rotWithShape="1">
          <a:blip r:embed="rId2">
            <a:alphaModFix/>
          </a:blip>
          <a:srcRect l="-51730" t="-46972" r="51730" b="20566"/>
          <a:stretch/>
        </p:blipFill>
        <p:spPr>
          <a:xfrm>
            <a:off x="5209800" y="0"/>
            <a:ext cx="2350200" cy="2960450"/>
          </a:xfrm>
          <a:prstGeom prst="rect">
            <a:avLst/>
          </a:prstGeom>
          <a:noFill/>
          <a:ln>
            <a:noFill/>
          </a:ln>
        </p:spPr>
      </p:pic>
      <p:pic>
        <p:nvPicPr>
          <p:cNvPr id="13" name="Google Shape;13;p2"/>
          <p:cNvPicPr preferRelativeResize="0"/>
          <p:nvPr/>
        </p:nvPicPr>
        <p:blipFill>
          <a:blip r:embed="rId4">
            <a:alphaModFix/>
          </a:blip>
          <a:stretch>
            <a:fillRect/>
          </a:stretch>
        </p:blipFill>
        <p:spPr>
          <a:xfrm>
            <a:off x="4999874" y="372181"/>
            <a:ext cx="862255" cy="310404"/>
          </a:xfrm>
          <a:prstGeom prst="rect">
            <a:avLst/>
          </a:prstGeom>
          <a:noFill/>
          <a:ln>
            <a:noFill/>
          </a:ln>
        </p:spPr>
      </p:pic>
      <p:pic>
        <p:nvPicPr>
          <p:cNvPr id="14" name="Google Shape;14;p2" descr="Risultati immagini per LOGO CISP"/>
          <p:cNvPicPr preferRelativeResize="0"/>
          <p:nvPr/>
        </p:nvPicPr>
        <p:blipFill>
          <a:blip r:embed="rId5">
            <a:alphaModFix/>
          </a:blip>
          <a:stretch>
            <a:fillRect/>
          </a:stretch>
        </p:blipFill>
        <p:spPr>
          <a:xfrm>
            <a:off x="5977745" y="325075"/>
            <a:ext cx="862255" cy="456475"/>
          </a:xfrm>
          <a:prstGeom prst="rect">
            <a:avLst/>
          </a:prstGeom>
          <a:noFill/>
          <a:ln>
            <a:noFill/>
          </a:ln>
        </p:spPr>
      </p:pic>
      <p:sp>
        <p:nvSpPr>
          <p:cNvPr id="15" name="Google Shape;15;p2"/>
          <p:cNvSpPr/>
          <p:nvPr/>
        </p:nvSpPr>
        <p:spPr>
          <a:xfrm>
            <a:off x="760863" y="1073963"/>
            <a:ext cx="506700" cy="506700"/>
          </a:xfrm>
          <a:prstGeom prst="ellipse">
            <a:avLst/>
          </a:prstGeom>
          <a:solidFill>
            <a:srgbClr val="5BB2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500" b="1">
              <a:solidFill>
                <a:srgbClr val="FFFFFF"/>
              </a:solidFill>
              <a:latin typeface="Prompt"/>
              <a:ea typeface="Prompt"/>
              <a:cs typeface="Prompt"/>
              <a:sym typeface="Prompt"/>
            </a:endParaRPr>
          </a:p>
        </p:txBody>
      </p:sp>
      <p:sp>
        <p:nvSpPr>
          <p:cNvPr id="16" name="Google Shape;16;p2"/>
          <p:cNvSpPr txBox="1"/>
          <p:nvPr/>
        </p:nvSpPr>
        <p:spPr>
          <a:xfrm>
            <a:off x="622563" y="799350"/>
            <a:ext cx="783300" cy="3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100" b="1">
                <a:solidFill>
                  <a:srgbClr val="5BB22C"/>
                </a:solidFill>
                <a:latin typeface="Prompt"/>
                <a:ea typeface="Prompt"/>
                <a:cs typeface="Prompt"/>
                <a:sym typeface="Prompt"/>
              </a:rPr>
              <a:t>VOLUME</a:t>
            </a:r>
            <a:endParaRPr sz="1100" b="1">
              <a:solidFill>
                <a:srgbClr val="5BB22C"/>
              </a:solidFill>
              <a:latin typeface="Prompt"/>
              <a:ea typeface="Prompt"/>
              <a:cs typeface="Prompt"/>
              <a:sym typeface="Prompt"/>
            </a:endParaRPr>
          </a:p>
        </p:txBody>
      </p:sp>
      <p:pic>
        <p:nvPicPr>
          <p:cNvPr id="17" name="Google Shape;17;p2"/>
          <p:cNvPicPr preferRelativeResize="0"/>
          <p:nvPr/>
        </p:nvPicPr>
        <p:blipFill rotWithShape="1">
          <a:blip r:embed="rId3">
            <a:alphaModFix/>
          </a:blip>
          <a:srcRect l="-37447" t="64822" r="-17040" b="-26032"/>
          <a:stretch/>
        </p:blipFill>
        <p:spPr>
          <a:xfrm>
            <a:off x="1522400" y="-17350"/>
            <a:ext cx="2016300" cy="798900"/>
          </a:xfrm>
          <a:prstGeom prst="rect">
            <a:avLst/>
          </a:prstGeom>
          <a:noFill/>
          <a:ln>
            <a:noFill/>
          </a:ln>
        </p:spPr>
      </p:pic>
    </p:spTree>
    <p:extLst>
      <p:ext uri="{BB962C8B-B14F-4D97-AF65-F5344CB8AC3E}">
        <p14:creationId xmlns:p14="http://schemas.microsoft.com/office/powerpoint/2010/main" val="294012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7705" y="903288"/>
            <a:ext cx="7044600" cy="1162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57705" y="2339232"/>
            <a:ext cx="7044600" cy="693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004788" y="9465147"/>
            <a:ext cx="453600" cy="7989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jpg"/><Relationship Id="rId4" Type="http://schemas.openxmlformats.org/officeDocument/2006/relationships/image" Target="../media/image6.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u9KxE4Kv9A8" TargetMode="External"/><Relationship Id="rId13" Type="http://schemas.openxmlformats.org/officeDocument/2006/relationships/image" Target="../media/image10.jpg"/><Relationship Id="rId3" Type="http://schemas.openxmlformats.org/officeDocument/2006/relationships/hyperlink" Target="https://www.youtube.com/hashtag/globalgoals" TargetMode="External"/><Relationship Id="rId7" Type="http://schemas.openxmlformats.org/officeDocument/2006/relationships/hyperlink" Target="https://www.youtube.com/watch?v=ccE5x3-fYzs" TargetMode="External"/><Relationship Id="rId12" Type="http://schemas.openxmlformats.org/officeDocument/2006/relationships/image" Target="../media/image15.gif"/><Relationship Id="rId2" Type="http://schemas.openxmlformats.org/officeDocument/2006/relationships/hyperlink" Target="https://think-global.org.uk/" TargetMode="External"/><Relationship Id="rId1" Type="http://schemas.openxmlformats.org/officeDocument/2006/relationships/slideLayout" Target="../slideLayouts/slideLayout1.xml"/><Relationship Id="rId6" Type="http://schemas.openxmlformats.org/officeDocument/2006/relationships/hyperlink" Target="https://www.childinthecity.org/2018/06/22/give-young-people-a-voice-on-global-issues/?gdpr=accept" TargetMode="External"/><Relationship Id="rId11" Type="http://schemas.openxmlformats.org/officeDocument/2006/relationships/image" Target="../media/image14.jpg"/><Relationship Id="rId5" Type="http://schemas.openxmlformats.org/officeDocument/2006/relationships/hyperlink" Target="https://sdgzone.com/learn/what-are-the-sdgs/" TargetMode="External"/><Relationship Id="rId10" Type="http://schemas.openxmlformats.org/officeDocument/2006/relationships/hyperlink" Target="https://www.youtube.com/watch?v=xVWHuJOmaEk&amp;feature=emb_logo" TargetMode="External"/><Relationship Id="rId4" Type="http://schemas.openxmlformats.org/officeDocument/2006/relationships/hyperlink" Target="https://www.youtube.com/watch?v=cBxN9E5f7pc" TargetMode="External"/><Relationship Id="rId9" Type="http://schemas.openxmlformats.org/officeDocument/2006/relationships/hyperlink" Target="https://www.globallearningni.com/uploads/myresources/good_practice_poster.pdf" TargetMode="External"/><Relationship Id="rId14" Type="http://schemas.openxmlformats.org/officeDocument/2006/relationships/image" Target="../media/image11.jpg"/></Relationships>
</file>

<file path=ppt/slides/_rels/slide23.xml.rels><?xml version="1.0" encoding="UTF-8" standalone="yes"?>
<Relationships xmlns="http://schemas.openxmlformats.org/package/2006/relationships"><Relationship Id="rId8" Type="http://schemas.openxmlformats.org/officeDocument/2006/relationships/hyperlink" Target="https://oxfamilibrary.openrepository.com/bitstream/handle/10546/620842/edu-sustainable-development-guide-15072019-en.pdf;jsessionid=E147F690DA21F0616B6230D519A930AE?sequence=4" TargetMode="External"/><Relationship Id="rId3" Type="http://schemas.openxmlformats.org/officeDocument/2006/relationships/image" Target="../media/image15.gif"/><Relationship Id="rId7" Type="http://schemas.openxmlformats.org/officeDocument/2006/relationships/image" Target="../media/image33.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https://worldslargestlesson.globalgoals.org/resource/the-pandemic-is-a-portal/" TargetMode="External"/><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hyperlink" Target="https://oxfamilibrary.openrepository.com/bitstream/handle/10546/620473/gd-teaching-controversial-issues-290418-en.pdf?sequence=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10.jp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getupandgoals.eu/resources/big-ideas-on-global-issues"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hyperlink" Target="http://www.getupandgoals.eu/resources/textbook" TargetMode="External"/><Relationship Id="rId3" Type="http://schemas.openxmlformats.org/officeDocument/2006/relationships/image" Target="../media/image2.png"/><Relationship Id="rId7" Type="http://schemas.openxmlformats.org/officeDocument/2006/relationships/hyperlink" Target="http://www.getupandgoals.e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hyperlink" Target="http://guag.liverpoolworldcentre.org/student-action-resources" TargetMode="External"/><Relationship Id="rId4" Type="http://schemas.openxmlformats.org/officeDocument/2006/relationships/image" Target="../media/image1.png"/><Relationship Id="rId9" Type="http://schemas.openxmlformats.org/officeDocument/2006/relationships/hyperlink" Target="http://www.guag.liverpoolworldcentre.or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png"/><Relationship Id="rId12"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png"/><Relationship Id="rId11" Type="http://schemas.openxmlformats.org/officeDocument/2006/relationships/image" Target="../media/image47.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hyperlink" Target="https://www.globallearningni.com/about-global-learning/global-learning-concep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61" name="Google Shape;61;p5"/>
          <p:cNvPicPr preferRelativeResize="0"/>
          <p:nvPr/>
        </p:nvPicPr>
        <p:blipFill>
          <a:blip r:embed="rId3">
            <a:alphaModFix/>
          </a:blip>
          <a:stretch>
            <a:fillRect/>
          </a:stretch>
        </p:blipFill>
        <p:spPr>
          <a:xfrm>
            <a:off x="806940" y="3584248"/>
            <a:ext cx="304424" cy="304450"/>
          </a:xfrm>
          <a:prstGeom prst="rect">
            <a:avLst/>
          </a:prstGeom>
          <a:noFill/>
          <a:ln>
            <a:noFill/>
          </a:ln>
        </p:spPr>
      </p:pic>
      <p:pic>
        <p:nvPicPr>
          <p:cNvPr id="82" name="Google Shape;82;p5"/>
          <p:cNvPicPr preferRelativeResize="0"/>
          <p:nvPr/>
        </p:nvPicPr>
        <p:blipFill>
          <a:blip r:embed="rId4">
            <a:alphaModFix/>
          </a:blip>
          <a:stretch>
            <a:fillRect/>
          </a:stretch>
        </p:blipFill>
        <p:spPr>
          <a:xfrm>
            <a:off x="718975" y="7882575"/>
            <a:ext cx="437600" cy="437600"/>
          </a:xfrm>
          <a:prstGeom prst="rect">
            <a:avLst/>
          </a:prstGeom>
          <a:noFill/>
          <a:ln>
            <a:noFill/>
          </a:ln>
        </p:spPr>
      </p:pic>
      <p:pic>
        <p:nvPicPr>
          <p:cNvPr id="83" name="Google Shape;83;p5"/>
          <p:cNvPicPr preferRelativeResize="0"/>
          <p:nvPr/>
        </p:nvPicPr>
        <p:blipFill>
          <a:blip r:embed="rId5">
            <a:alphaModFix/>
          </a:blip>
          <a:stretch>
            <a:fillRect/>
          </a:stretch>
        </p:blipFill>
        <p:spPr>
          <a:xfrm>
            <a:off x="785563" y="4562813"/>
            <a:ext cx="304425" cy="304425"/>
          </a:xfrm>
          <a:prstGeom prst="rect">
            <a:avLst/>
          </a:prstGeom>
          <a:noFill/>
          <a:ln>
            <a:noFill/>
          </a:ln>
        </p:spPr>
      </p:pic>
      <p:sp>
        <p:nvSpPr>
          <p:cNvPr id="4" name="Rectángulo 3"/>
          <p:cNvSpPr/>
          <p:nvPr/>
        </p:nvSpPr>
        <p:spPr>
          <a:xfrm>
            <a:off x="551523" y="659219"/>
            <a:ext cx="883872" cy="118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2304EA12-B261-4294-B709-56F35A1F6C67}"/>
              </a:ext>
            </a:extLst>
          </p:cNvPr>
          <p:cNvPicPr>
            <a:picLocks noChangeAspect="1"/>
          </p:cNvPicPr>
          <p:nvPr/>
        </p:nvPicPr>
        <p:blipFill>
          <a:blip r:embed="rId6"/>
          <a:stretch>
            <a:fillRect/>
          </a:stretch>
        </p:blipFill>
        <p:spPr>
          <a:xfrm>
            <a:off x="0" y="4271195"/>
            <a:ext cx="7645078" cy="81891"/>
          </a:xfrm>
          <a:prstGeom prst="rect">
            <a:avLst/>
          </a:prstGeom>
        </p:spPr>
      </p:pic>
      <p:pic>
        <p:nvPicPr>
          <p:cNvPr id="14" name="Imagen 13">
            <a:extLst>
              <a:ext uri="{FF2B5EF4-FFF2-40B4-BE49-F238E27FC236}">
                <a16:creationId xmlns:a16="http://schemas.microsoft.com/office/drawing/2014/main" id="{11BCCF76-475E-4769-848F-9AB2926B6A8E}"/>
              </a:ext>
            </a:extLst>
          </p:cNvPr>
          <p:cNvPicPr>
            <a:picLocks noChangeAspect="1"/>
          </p:cNvPicPr>
          <p:nvPr/>
        </p:nvPicPr>
        <p:blipFill>
          <a:blip r:embed="rId7"/>
          <a:stretch>
            <a:fillRect/>
          </a:stretch>
        </p:blipFill>
        <p:spPr>
          <a:xfrm>
            <a:off x="1742486" y="4715025"/>
            <a:ext cx="4350328" cy="4142306"/>
          </a:xfrm>
          <a:prstGeom prst="rect">
            <a:avLst/>
          </a:prstGeom>
        </p:spPr>
      </p:pic>
      <p:sp>
        <p:nvSpPr>
          <p:cNvPr id="15" name="Rectángulo 14">
            <a:extLst>
              <a:ext uri="{FF2B5EF4-FFF2-40B4-BE49-F238E27FC236}">
                <a16:creationId xmlns:a16="http://schemas.microsoft.com/office/drawing/2014/main" id="{150C8400-3970-4478-B1D4-A64BD34ACC2F}"/>
              </a:ext>
            </a:extLst>
          </p:cNvPr>
          <p:cNvSpPr/>
          <p:nvPr/>
        </p:nvSpPr>
        <p:spPr>
          <a:xfrm>
            <a:off x="4731488" y="212651"/>
            <a:ext cx="2276664"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Google Shape;45;p5">
            <a:extLst>
              <a:ext uri="{FF2B5EF4-FFF2-40B4-BE49-F238E27FC236}">
                <a16:creationId xmlns:a16="http://schemas.microsoft.com/office/drawing/2014/main" id="{6C4AF903-11DF-45D3-BFA6-D185808A3BA2}"/>
              </a:ext>
            </a:extLst>
          </p:cNvPr>
          <p:cNvSpPr txBox="1"/>
          <p:nvPr/>
        </p:nvSpPr>
        <p:spPr>
          <a:xfrm>
            <a:off x="778474" y="3145336"/>
            <a:ext cx="5974261" cy="1157700"/>
          </a:xfrm>
          <a:prstGeom prst="rect">
            <a:avLst/>
          </a:prstGeom>
          <a:noFill/>
          <a:ln>
            <a:noFill/>
          </a:ln>
        </p:spPr>
        <p:txBody>
          <a:bodyPr spcFirstLastPara="1" wrap="square" lIns="91425" tIns="91425" rIns="91425" bIns="91425" anchor="t" anchorCtr="0">
            <a:noAutofit/>
          </a:bodyPr>
          <a:lstStyle/>
          <a:p>
            <a:pPr algn="ctr"/>
            <a:r>
              <a:rPr lang="en-US" sz="1800" b="1" dirty="0">
                <a:latin typeface="Rockwell" panose="02060603020205020403" pitchFamily="18" charset="77"/>
              </a:rPr>
              <a:t>Teacher Training Package</a:t>
            </a:r>
          </a:p>
          <a:p>
            <a:pPr algn="ctr"/>
            <a:r>
              <a:rPr lang="en-US" sz="1800" b="1" dirty="0">
                <a:latin typeface="Rockwell" panose="02060603020205020403" pitchFamily="18" charset="77"/>
              </a:rPr>
              <a:t> Getting the most out of the GUAG Teaching and Learning Resources </a:t>
            </a:r>
          </a:p>
        </p:txBody>
      </p:sp>
      <p:sp>
        <p:nvSpPr>
          <p:cNvPr id="5" name="Rectángulo 4"/>
          <p:cNvSpPr/>
          <p:nvPr/>
        </p:nvSpPr>
        <p:spPr>
          <a:xfrm>
            <a:off x="1435396" y="-246364"/>
            <a:ext cx="8129710" cy="3210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6" name="Google Shape;56;p13">
            <a:extLst>
              <a:ext uri="{FF2B5EF4-FFF2-40B4-BE49-F238E27FC236}">
                <a16:creationId xmlns:a16="http://schemas.microsoft.com/office/drawing/2014/main" id="{26FF9D9E-36BE-4B06-A799-878B783144FF}"/>
              </a:ext>
            </a:extLst>
          </p:cNvPr>
          <p:cNvPicPr preferRelativeResize="0"/>
          <p:nvPr/>
        </p:nvPicPr>
        <p:blipFill>
          <a:blip r:embed="rId8">
            <a:alphaModFix/>
          </a:blip>
          <a:stretch>
            <a:fillRect/>
          </a:stretch>
        </p:blipFill>
        <p:spPr>
          <a:xfrm>
            <a:off x="-1368033" y="8554981"/>
            <a:ext cx="3110519" cy="3109255"/>
          </a:xfrm>
          <a:prstGeom prst="rect">
            <a:avLst/>
          </a:prstGeom>
          <a:noFill/>
          <a:ln>
            <a:noFill/>
          </a:ln>
        </p:spPr>
      </p:pic>
      <p:pic>
        <p:nvPicPr>
          <p:cNvPr id="17" name="Google Shape;55;p13">
            <a:extLst>
              <a:ext uri="{FF2B5EF4-FFF2-40B4-BE49-F238E27FC236}">
                <a16:creationId xmlns:a16="http://schemas.microsoft.com/office/drawing/2014/main" id="{9F19E95B-E3B4-437C-8310-6DD810D18611}"/>
              </a:ext>
            </a:extLst>
          </p:cNvPr>
          <p:cNvPicPr preferRelativeResize="0"/>
          <p:nvPr/>
        </p:nvPicPr>
        <p:blipFill>
          <a:blip r:embed="rId9">
            <a:alphaModFix/>
          </a:blip>
          <a:stretch>
            <a:fillRect/>
          </a:stretch>
        </p:blipFill>
        <p:spPr>
          <a:xfrm>
            <a:off x="6470709" y="6524325"/>
            <a:ext cx="2716500" cy="2716500"/>
          </a:xfrm>
          <a:prstGeom prst="rect">
            <a:avLst/>
          </a:prstGeom>
          <a:noFill/>
          <a:ln>
            <a:noFill/>
          </a:ln>
        </p:spPr>
      </p:pic>
      <p:pic>
        <p:nvPicPr>
          <p:cNvPr id="19" name="Google Shape;56;p13">
            <a:extLst>
              <a:ext uri="{FF2B5EF4-FFF2-40B4-BE49-F238E27FC236}">
                <a16:creationId xmlns:a16="http://schemas.microsoft.com/office/drawing/2014/main" id="{26FF9D9E-36BE-4B06-A799-878B783144FF}"/>
              </a:ext>
            </a:extLst>
          </p:cNvPr>
          <p:cNvPicPr preferRelativeResize="0"/>
          <p:nvPr/>
        </p:nvPicPr>
        <p:blipFill>
          <a:blip r:embed="rId8">
            <a:alphaModFix/>
          </a:blip>
          <a:stretch>
            <a:fillRect/>
          </a:stretch>
        </p:blipFill>
        <p:spPr>
          <a:xfrm>
            <a:off x="4777085" y="-2688609"/>
            <a:ext cx="4540973" cy="4527869"/>
          </a:xfrm>
          <a:prstGeom prst="rect">
            <a:avLst/>
          </a:prstGeom>
          <a:noFill/>
          <a:ln>
            <a:noFill/>
          </a:ln>
        </p:spPr>
      </p:pic>
      <p:sp>
        <p:nvSpPr>
          <p:cNvPr id="6" name="TextBox 5">
            <a:extLst>
              <a:ext uri="{FF2B5EF4-FFF2-40B4-BE49-F238E27FC236}">
                <a16:creationId xmlns:a16="http://schemas.microsoft.com/office/drawing/2014/main" id="{881DC5A8-4E2F-49AD-98CF-F05D63AEE813}"/>
              </a:ext>
            </a:extLst>
          </p:cNvPr>
          <p:cNvSpPr txBox="1"/>
          <p:nvPr/>
        </p:nvSpPr>
        <p:spPr>
          <a:xfrm>
            <a:off x="447147" y="1048716"/>
            <a:ext cx="5963706" cy="923330"/>
          </a:xfrm>
          <a:prstGeom prst="rect">
            <a:avLst/>
          </a:prstGeom>
          <a:noFill/>
        </p:spPr>
        <p:txBody>
          <a:bodyPr wrap="square" rtlCol="0">
            <a:spAutoFit/>
          </a:bodyPr>
          <a:lstStyle/>
          <a:p>
            <a:pPr algn="ctr"/>
            <a:r>
              <a:rPr lang="en-US" sz="5400" b="1" dirty="0">
                <a:solidFill>
                  <a:schemeClr val="tx1"/>
                </a:solidFill>
                <a:latin typeface="Rockwell" panose="02060603020205020403" pitchFamily="18" charset="77"/>
              </a:rPr>
              <a:t>Get Up &amp; Goals</a:t>
            </a:r>
          </a:p>
        </p:txBody>
      </p:sp>
      <p:pic>
        <p:nvPicPr>
          <p:cNvPr id="7" name="Picture 6">
            <a:extLst>
              <a:ext uri="{FF2B5EF4-FFF2-40B4-BE49-F238E27FC236}">
                <a16:creationId xmlns:a16="http://schemas.microsoft.com/office/drawing/2014/main" id="{023D321A-6167-441A-81B5-BBBF9F87CB61}"/>
              </a:ext>
            </a:extLst>
          </p:cNvPr>
          <p:cNvPicPr>
            <a:picLocks noChangeAspect="1"/>
          </p:cNvPicPr>
          <p:nvPr/>
        </p:nvPicPr>
        <p:blipFill rotWithShape="1">
          <a:blip r:embed="rId10"/>
          <a:srcRect l="3369" t="13159" r="3631" b="13153"/>
          <a:stretch/>
        </p:blipFill>
        <p:spPr>
          <a:xfrm>
            <a:off x="187226" y="120197"/>
            <a:ext cx="2234356" cy="923330"/>
          </a:xfrm>
          <a:prstGeom prst="rect">
            <a:avLst/>
          </a:prstGeom>
        </p:spPr>
      </p:pic>
      <p:sp>
        <p:nvSpPr>
          <p:cNvPr id="8" name="TextBox 7">
            <a:extLst>
              <a:ext uri="{FF2B5EF4-FFF2-40B4-BE49-F238E27FC236}">
                <a16:creationId xmlns:a16="http://schemas.microsoft.com/office/drawing/2014/main" id="{3092A801-C9BA-4A4F-BCBF-1BD52CDEF6C0}"/>
              </a:ext>
            </a:extLst>
          </p:cNvPr>
          <p:cNvSpPr txBox="1"/>
          <p:nvPr/>
        </p:nvSpPr>
        <p:spPr>
          <a:xfrm>
            <a:off x="1044446" y="2283863"/>
            <a:ext cx="5963706" cy="523220"/>
          </a:xfrm>
          <a:prstGeom prst="rect">
            <a:avLst/>
          </a:prstGeom>
          <a:noFill/>
        </p:spPr>
        <p:txBody>
          <a:bodyPr wrap="square" rtlCol="0">
            <a:spAutoFit/>
          </a:bodyPr>
          <a:lstStyle/>
          <a:p>
            <a:pPr algn="ctr"/>
            <a:r>
              <a:rPr lang="en-US" sz="2800" b="1" dirty="0">
                <a:solidFill>
                  <a:schemeClr val="tx1"/>
                </a:solidFill>
                <a:latin typeface="Calibri" panose="020F0502020204030204" pitchFamily="34" charset="0"/>
                <a:cs typeface="Calibri" panose="020F0502020204030204" pitchFamily="34" charset="0"/>
              </a:rPr>
              <a:t>Let’s Make a World of Difference </a:t>
            </a:r>
          </a:p>
        </p:txBody>
      </p:sp>
    </p:spTree>
    <p:extLst>
      <p:ext uri="{BB962C8B-B14F-4D97-AF65-F5344CB8AC3E}">
        <p14:creationId xmlns:p14="http://schemas.microsoft.com/office/powerpoint/2010/main" val="1619205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sp>
        <p:nvSpPr>
          <p:cNvPr id="2" name="Rectangle 1">
            <a:extLst>
              <a:ext uri="{FF2B5EF4-FFF2-40B4-BE49-F238E27FC236}">
                <a16:creationId xmlns:a16="http://schemas.microsoft.com/office/drawing/2014/main" id="{FC3A0244-A301-4F6F-A053-E181CED1649F}"/>
              </a:ext>
            </a:extLst>
          </p:cNvPr>
          <p:cNvSpPr/>
          <p:nvPr/>
        </p:nvSpPr>
        <p:spPr>
          <a:xfrm>
            <a:off x="1281998" y="1295227"/>
            <a:ext cx="4781776" cy="914400"/>
          </a:xfrm>
          <a:prstGeom prst="rect">
            <a:avLst/>
          </a:prstGeom>
          <a:solidFill>
            <a:srgbClr val="5BB2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Prompt" panose="020B0604020202020204" charset="-34"/>
                <a:cs typeface="Prompt" panose="020B0604020202020204" charset="-34"/>
              </a:rPr>
              <a:t> Sustainability Skills </a:t>
            </a:r>
          </a:p>
        </p:txBody>
      </p:sp>
      <p:sp>
        <p:nvSpPr>
          <p:cNvPr id="38" name="Rectangle: Rounded Corners 37">
            <a:extLst>
              <a:ext uri="{FF2B5EF4-FFF2-40B4-BE49-F238E27FC236}">
                <a16:creationId xmlns:a16="http://schemas.microsoft.com/office/drawing/2014/main" id="{D1011223-7AA6-4B62-9332-042910809A58}"/>
              </a:ext>
            </a:extLst>
          </p:cNvPr>
          <p:cNvSpPr/>
          <p:nvPr/>
        </p:nvSpPr>
        <p:spPr>
          <a:xfrm>
            <a:off x="645629" y="2547799"/>
            <a:ext cx="6276119" cy="5633892"/>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GB" sz="1800" b="0" i="0" u="none" strike="noStrike" baseline="0" dirty="0">
                <a:solidFill>
                  <a:srgbClr val="000000"/>
                </a:solidFill>
                <a:latin typeface="Prompt Black"/>
              </a:rPr>
              <a:t>Using </a:t>
            </a:r>
            <a:r>
              <a:rPr lang="en-GB" sz="1800" b="1" i="0" u="none" strike="noStrike" baseline="0" dirty="0">
                <a:solidFill>
                  <a:srgbClr val="000000"/>
                </a:solidFill>
                <a:latin typeface="Prompt Black"/>
              </a:rPr>
              <a:t>resources efficiently </a:t>
            </a:r>
            <a:r>
              <a:rPr lang="en-GB" sz="1800" b="0" i="0" u="none" strike="noStrike" baseline="0" dirty="0">
                <a:solidFill>
                  <a:srgbClr val="000000"/>
                </a:solidFill>
                <a:latin typeface="Prompt Black"/>
              </a:rPr>
              <a:t>to limit the impact on the environment and other people</a:t>
            </a:r>
          </a:p>
          <a:p>
            <a:pPr marL="285750" indent="-285750">
              <a:buFont typeface="Wingdings" panose="05000000000000000000" pitchFamily="2" charset="2"/>
              <a:buChar char="v"/>
            </a:pPr>
            <a:r>
              <a:rPr lang="en-GB" sz="1800" b="0" i="0" u="none" strike="noStrike" baseline="0" dirty="0">
                <a:solidFill>
                  <a:srgbClr val="000000"/>
                </a:solidFill>
                <a:latin typeface="Prompt Black"/>
              </a:rPr>
              <a:t>Looking at global problems from the </a:t>
            </a:r>
            <a:r>
              <a:rPr lang="en-GB" sz="1800" b="1" i="0" u="none" strike="noStrike" baseline="0" dirty="0">
                <a:solidFill>
                  <a:srgbClr val="000000"/>
                </a:solidFill>
                <a:latin typeface="Prompt Black"/>
              </a:rPr>
              <a:t>perspective of people from around the world</a:t>
            </a:r>
          </a:p>
          <a:p>
            <a:pPr marL="285750" indent="-285750">
              <a:buFont typeface="Wingdings" panose="05000000000000000000" pitchFamily="2" charset="2"/>
              <a:buChar char="v"/>
            </a:pPr>
            <a:r>
              <a:rPr lang="en-GB" sz="1800" b="0" i="0" u="none" strike="noStrike" baseline="0" dirty="0">
                <a:solidFill>
                  <a:srgbClr val="000000"/>
                </a:solidFill>
                <a:latin typeface="Prompt Black"/>
              </a:rPr>
              <a:t>Considering </a:t>
            </a:r>
            <a:r>
              <a:rPr lang="en-GB" sz="1800" b="1" i="0" u="none" strike="noStrike" baseline="0" dirty="0">
                <a:solidFill>
                  <a:srgbClr val="000000"/>
                </a:solidFill>
                <a:latin typeface="Prompt Black"/>
              </a:rPr>
              <a:t>ethical issues </a:t>
            </a:r>
            <a:r>
              <a:rPr lang="en-GB" sz="1800" b="0" i="0" u="none" strike="noStrike" baseline="0" dirty="0">
                <a:solidFill>
                  <a:srgbClr val="000000"/>
                </a:solidFill>
                <a:latin typeface="Prompt Black"/>
              </a:rPr>
              <a:t>linked to your subject</a:t>
            </a:r>
          </a:p>
          <a:p>
            <a:pPr marL="285750" indent="-285750">
              <a:buFont typeface="Wingdings" panose="05000000000000000000" pitchFamily="2" charset="2"/>
              <a:buChar char="v"/>
            </a:pPr>
            <a:r>
              <a:rPr lang="en-GB" sz="1800" b="0" i="0" u="none" strike="noStrike" baseline="0" dirty="0">
                <a:solidFill>
                  <a:srgbClr val="000000"/>
                </a:solidFill>
                <a:latin typeface="Prompt Black"/>
              </a:rPr>
              <a:t>The causes of inequality in the world</a:t>
            </a:r>
          </a:p>
          <a:p>
            <a:pPr marL="285750" indent="-285750">
              <a:buFont typeface="Wingdings" panose="05000000000000000000" pitchFamily="2" charset="2"/>
              <a:buChar char="v"/>
            </a:pPr>
            <a:r>
              <a:rPr lang="en-GB" sz="1800" b="0" i="0" u="none" strike="noStrike" baseline="0" dirty="0">
                <a:solidFill>
                  <a:srgbClr val="000000"/>
                </a:solidFill>
                <a:latin typeface="Prompt Black"/>
              </a:rPr>
              <a:t> Understanding </a:t>
            </a:r>
            <a:r>
              <a:rPr lang="en-GB" sz="1800" b="1" i="0" u="none" strike="noStrike" baseline="0" dirty="0">
                <a:solidFill>
                  <a:srgbClr val="000000"/>
                </a:solidFill>
                <a:latin typeface="Prompt Black"/>
              </a:rPr>
              <a:t>how to create change </a:t>
            </a:r>
          </a:p>
          <a:p>
            <a:pPr marL="285750" indent="-285750">
              <a:buFont typeface="Wingdings" panose="05000000000000000000" pitchFamily="2" charset="2"/>
              <a:buChar char="v"/>
            </a:pPr>
            <a:r>
              <a:rPr lang="en-GB" sz="1800" b="0" i="0" u="none" strike="noStrike" baseline="0" dirty="0">
                <a:solidFill>
                  <a:srgbClr val="000000"/>
                </a:solidFill>
                <a:latin typeface="Prompt Black"/>
              </a:rPr>
              <a:t>Understanding </a:t>
            </a:r>
            <a:r>
              <a:rPr lang="en-GB" sz="1800" b="1" i="0" u="none" strike="noStrike" baseline="0" dirty="0">
                <a:solidFill>
                  <a:srgbClr val="000000"/>
                </a:solidFill>
                <a:latin typeface="Prompt Black"/>
              </a:rPr>
              <a:t>how human activity is affecting nature</a:t>
            </a:r>
          </a:p>
          <a:p>
            <a:pPr marL="285750" indent="-285750">
              <a:buFont typeface="Wingdings" panose="05000000000000000000" pitchFamily="2" charset="2"/>
              <a:buChar char="v"/>
            </a:pPr>
            <a:r>
              <a:rPr lang="en-GB" sz="1800" b="1" i="0" u="none" strike="noStrike" baseline="0" dirty="0">
                <a:solidFill>
                  <a:srgbClr val="000000"/>
                </a:solidFill>
                <a:latin typeface="Prompt Black"/>
              </a:rPr>
              <a:t>Challenging the way we do things </a:t>
            </a:r>
            <a:r>
              <a:rPr lang="en-GB" sz="1800" b="0" i="0" u="none" strike="noStrike" baseline="0" dirty="0">
                <a:solidFill>
                  <a:srgbClr val="000000"/>
                </a:solidFill>
                <a:latin typeface="Prompt Black"/>
              </a:rPr>
              <a:t>now (like business, politics, education)</a:t>
            </a:r>
          </a:p>
          <a:p>
            <a:pPr marL="285750" indent="-285750">
              <a:buFont typeface="Wingdings" panose="05000000000000000000" pitchFamily="2" charset="2"/>
              <a:buChar char="v"/>
            </a:pPr>
            <a:r>
              <a:rPr lang="en-GB" sz="1800" b="0" i="0" u="none" strike="noStrike" baseline="0" dirty="0">
                <a:solidFill>
                  <a:srgbClr val="000000"/>
                </a:solidFill>
                <a:latin typeface="Prompt Black"/>
              </a:rPr>
              <a:t>Solving problems by </a:t>
            </a:r>
            <a:r>
              <a:rPr lang="en-GB" sz="1800" b="1" i="0" u="none" strike="noStrike" baseline="0" dirty="0">
                <a:solidFill>
                  <a:srgbClr val="000000"/>
                </a:solidFill>
                <a:latin typeface="Prompt Black"/>
              </a:rPr>
              <a:t>thinking about whole systems </a:t>
            </a:r>
            <a:r>
              <a:rPr lang="en-GB" sz="1800" b="0" i="0" u="none" strike="noStrike" baseline="0" dirty="0">
                <a:solidFill>
                  <a:srgbClr val="000000"/>
                </a:solidFill>
                <a:latin typeface="Prompt Black"/>
              </a:rPr>
              <a:t>–including different connections and interactions</a:t>
            </a:r>
          </a:p>
          <a:p>
            <a:pPr marL="285750" indent="-285750">
              <a:buFont typeface="Wingdings" panose="05000000000000000000" pitchFamily="2" charset="2"/>
              <a:buChar char="v"/>
            </a:pPr>
            <a:r>
              <a:rPr lang="en-GB" sz="1800" b="1" i="0" u="none" strike="noStrike" baseline="0" dirty="0">
                <a:solidFill>
                  <a:srgbClr val="000000"/>
                </a:solidFill>
                <a:latin typeface="Prompt Black"/>
              </a:rPr>
              <a:t>Communicating complex information clearly </a:t>
            </a:r>
            <a:r>
              <a:rPr lang="en-GB" sz="1800" b="0" i="0" u="none" strike="noStrike" baseline="0" dirty="0">
                <a:solidFill>
                  <a:srgbClr val="000000"/>
                </a:solidFill>
                <a:latin typeface="Prompt Black"/>
              </a:rPr>
              <a:t>and effectively to different types of people</a:t>
            </a:r>
          </a:p>
          <a:p>
            <a:pPr marL="285750" indent="-285750">
              <a:buFont typeface="Wingdings" panose="05000000000000000000" pitchFamily="2" charset="2"/>
              <a:buChar char="v"/>
            </a:pPr>
            <a:r>
              <a:rPr lang="en-GB" sz="1800" b="0" i="0" u="none" strike="noStrike" baseline="0" dirty="0">
                <a:solidFill>
                  <a:srgbClr val="000000"/>
                </a:solidFill>
                <a:latin typeface="Prompt Black"/>
              </a:rPr>
              <a:t> Understanding how to </a:t>
            </a:r>
            <a:r>
              <a:rPr lang="en-GB" sz="1800" b="1" i="0" u="none" strike="noStrike" baseline="0" dirty="0">
                <a:solidFill>
                  <a:srgbClr val="000000"/>
                </a:solidFill>
                <a:latin typeface="Prompt Black"/>
              </a:rPr>
              <a:t>create change</a:t>
            </a:r>
          </a:p>
          <a:p>
            <a:pPr marL="285750" indent="-285750">
              <a:buFont typeface="Wingdings" panose="05000000000000000000" pitchFamily="2" charset="2"/>
              <a:buChar char="v"/>
            </a:pPr>
            <a:r>
              <a:rPr lang="en-GB" sz="1800" b="1" i="0" u="none" strike="noStrike" baseline="0" dirty="0">
                <a:solidFill>
                  <a:srgbClr val="000000"/>
                </a:solidFill>
                <a:latin typeface="Prompt Black"/>
              </a:rPr>
              <a:t> </a:t>
            </a:r>
            <a:r>
              <a:rPr lang="en-GB" sz="1800" b="0" i="0" u="none" strike="noStrike" baseline="0" dirty="0">
                <a:solidFill>
                  <a:srgbClr val="000000"/>
                </a:solidFill>
                <a:latin typeface="Prompt Black"/>
              </a:rPr>
              <a:t>Looking at a problem </a:t>
            </a:r>
            <a:r>
              <a:rPr lang="en-GB" sz="1800" b="1" i="0" u="none" strike="noStrike" baseline="0" dirty="0">
                <a:solidFill>
                  <a:srgbClr val="000000"/>
                </a:solidFill>
                <a:latin typeface="Prompt Black"/>
              </a:rPr>
              <a:t>using information from different subjects or disciplines</a:t>
            </a:r>
          </a:p>
          <a:p>
            <a:pPr marL="285750" indent="-285750">
              <a:buFont typeface="Wingdings" panose="05000000000000000000" pitchFamily="2" charset="2"/>
              <a:buChar char="v"/>
            </a:pPr>
            <a:r>
              <a:rPr lang="en-GB" sz="1800" b="0" i="0" u="none" strike="noStrike" baseline="0" dirty="0">
                <a:solidFill>
                  <a:srgbClr val="000000"/>
                </a:solidFill>
                <a:latin typeface="Prompt Black"/>
              </a:rPr>
              <a:t> Planning for </a:t>
            </a:r>
            <a:r>
              <a:rPr lang="en-GB" sz="1800" b="1" i="0" u="none" strike="noStrike" baseline="0" dirty="0">
                <a:solidFill>
                  <a:srgbClr val="000000"/>
                </a:solidFill>
                <a:latin typeface="Prompt Black"/>
              </a:rPr>
              <a:t>the long term</a:t>
            </a:r>
            <a:r>
              <a:rPr lang="en-GB" sz="1800" b="0" i="0" u="none" strike="noStrike" baseline="0" dirty="0">
                <a:solidFill>
                  <a:srgbClr val="000000"/>
                </a:solidFill>
                <a:latin typeface="Prompt Black"/>
              </a:rPr>
              <a:t>, as well as the short term</a:t>
            </a:r>
            <a:endParaRPr lang="en-GB" sz="1800" dirty="0">
              <a:solidFill>
                <a:srgbClr val="000000"/>
              </a:solidFill>
              <a:latin typeface="Prompt Black"/>
            </a:endParaRPr>
          </a:p>
          <a:p>
            <a:pPr algn="ctr"/>
            <a:endParaRPr lang="en-GB" dirty="0">
              <a:solidFill>
                <a:schemeClr val="tx1"/>
              </a:solidFill>
              <a:latin typeface="Prompt Black"/>
            </a:endParaRPr>
          </a:p>
        </p:txBody>
      </p:sp>
      <p:pic>
        <p:nvPicPr>
          <p:cNvPr id="3" name="Picture 2">
            <a:extLst>
              <a:ext uri="{FF2B5EF4-FFF2-40B4-BE49-F238E27FC236}">
                <a16:creationId xmlns:a16="http://schemas.microsoft.com/office/drawing/2014/main" id="{3C6CEE5A-B747-4C5C-9FBE-C4976870835B}"/>
              </a:ext>
            </a:extLst>
          </p:cNvPr>
          <p:cNvPicPr>
            <a:picLocks noChangeAspect="1"/>
          </p:cNvPicPr>
          <p:nvPr/>
        </p:nvPicPr>
        <p:blipFill>
          <a:blip r:embed="rId4"/>
          <a:stretch>
            <a:fillRect/>
          </a:stretch>
        </p:blipFill>
        <p:spPr>
          <a:xfrm>
            <a:off x="5574690" y="201361"/>
            <a:ext cx="1775968" cy="637528"/>
          </a:xfrm>
          <a:prstGeom prst="rect">
            <a:avLst/>
          </a:prstGeom>
        </p:spPr>
      </p:pic>
    </p:spTree>
    <p:extLst>
      <p:ext uri="{BB962C8B-B14F-4D97-AF65-F5344CB8AC3E}">
        <p14:creationId xmlns:p14="http://schemas.microsoft.com/office/powerpoint/2010/main" val="2900697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7069" y="1118911"/>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161781" y="1259472"/>
            <a:ext cx="5095601" cy="461665"/>
          </a:xfrm>
          <a:prstGeom prst="rect">
            <a:avLst/>
          </a:prstGeom>
          <a:noFill/>
        </p:spPr>
        <p:txBody>
          <a:bodyPr wrap="square">
            <a:spAutoFit/>
          </a:bodyPr>
          <a:lstStyle/>
          <a:p>
            <a:pPr algn="ctr"/>
            <a:r>
              <a:rPr lang="en-US" sz="2400" b="1" dirty="0">
                <a:solidFill>
                  <a:schemeClr val="tx1"/>
                </a:solidFill>
                <a:latin typeface="Prompt Black"/>
              </a:rPr>
              <a:t>Making the case for global learning </a:t>
            </a:r>
          </a:p>
        </p:txBody>
      </p:sp>
      <p:sp>
        <p:nvSpPr>
          <p:cNvPr id="2" name="Rectangle 1">
            <a:extLst>
              <a:ext uri="{FF2B5EF4-FFF2-40B4-BE49-F238E27FC236}">
                <a16:creationId xmlns:a16="http://schemas.microsoft.com/office/drawing/2014/main" id="{FC3A0244-A301-4F6F-A053-E181CED1649F}"/>
              </a:ext>
            </a:extLst>
          </p:cNvPr>
          <p:cNvSpPr/>
          <p:nvPr/>
        </p:nvSpPr>
        <p:spPr>
          <a:xfrm>
            <a:off x="295734" y="2800458"/>
            <a:ext cx="6961648" cy="914400"/>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2400" dirty="0">
                <a:solidFill>
                  <a:schemeClr val="tx1"/>
                </a:solidFill>
                <a:latin typeface="Prompt Black"/>
              </a:rPr>
              <a:t>Where should we see global learning on the school curriculum? </a:t>
            </a:r>
          </a:p>
        </p:txBody>
      </p:sp>
      <p:sp>
        <p:nvSpPr>
          <p:cNvPr id="25" name="Rectangle: Rounded Corners 24">
            <a:extLst>
              <a:ext uri="{FF2B5EF4-FFF2-40B4-BE49-F238E27FC236}">
                <a16:creationId xmlns:a16="http://schemas.microsoft.com/office/drawing/2014/main" id="{7F0341F5-4678-44B5-B691-FAC1A206D4AC}"/>
              </a:ext>
            </a:extLst>
          </p:cNvPr>
          <p:cNvSpPr/>
          <p:nvPr/>
        </p:nvSpPr>
        <p:spPr>
          <a:xfrm>
            <a:off x="4080511" y="4122786"/>
            <a:ext cx="3176872" cy="3250815"/>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dirty="0">
                <a:solidFill>
                  <a:srgbClr val="000000"/>
                </a:solidFill>
                <a:latin typeface="Prompt Black "/>
              </a:rPr>
              <a:t>Across the school grounds and buildings : </a:t>
            </a:r>
            <a:r>
              <a:rPr lang="en-GB" sz="1800" b="0" i="0" u="none" strike="noStrike" baseline="0" dirty="0">
                <a:solidFill>
                  <a:srgbClr val="000000"/>
                </a:solidFill>
                <a:latin typeface="Prompt Black "/>
              </a:rPr>
              <a:t>By making sustainability part of everyday life across </a:t>
            </a:r>
            <a:r>
              <a:rPr lang="en-GB" sz="1800" dirty="0">
                <a:solidFill>
                  <a:srgbClr val="000000"/>
                </a:solidFill>
                <a:latin typeface="Prompt Black "/>
              </a:rPr>
              <a:t>primary and secondary schools  it would enable young people to see </a:t>
            </a:r>
            <a:r>
              <a:rPr lang="en-GB" sz="1800" b="0" i="0" u="none" strike="noStrike" baseline="0" dirty="0">
                <a:solidFill>
                  <a:srgbClr val="000000"/>
                </a:solidFill>
                <a:latin typeface="Prompt Black "/>
              </a:rPr>
              <a:t>responsible behaviours  as a way forward in their future lives..</a:t>
            </a:r>
            <a:endParaRPr lang="en-GB" sz="1800" dirty="0">
              <a:solidFill>
                <a:schemeClr val="tx1"/>
              </a:solidFill>
              <a:latin typeface="Prompt Black "/>
            </a:endParaRPr>
          </a:p>
        </p:txBody>
      </p:sp>
      <p:sp>
        <p:nvSpPr>
          <p:cNvPr id="28" name="Rectangle: Rounded Corners 27">
            <a:extLst>
              <a:ext uri="{FF2B5EF4-FFF2-40B4-BE49-F238E27FC236}">
                <a16:creationId xmlns:a16="http://schemas.microsoft.com/office/drawing/2014/main" id="{AF2F2254-7011-44A5-8890-1AD76546AF3E}"/>
              </a:ext>
            </a:extLst>
          </p:cNvPr>
          <p:cNvSpPr/>
          <p:nvPr/>
        </p:nvSpPr>
        <p:spPr>
          <a:xfrm>
            <a:off x="579058" y="7713349"/>
            <a:ext cx="6480055" cy="1882618"/>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dirty="0">
                <a:solidFill>
                  <a:srgbClr val="000000"/>
                </a:solidFill>
                <a:latin typeface="Trebuchet MS" panose="020B0603020202020204" pitchFamily="34" charset="0"/>
              </a:rPr>
              <a:t>Into the Community: If we can</a:t>
            </a:r>
            <a:r>
              <a:rPr lang="en-GB" sz="1800" b="0" i="0" u="none" strike="noStrike" baseline="0" dirty="0">
                <a:solidFill>
                  <a:srgbClr val="000000"/>
                </a:solidFill>
                <a:latin typeface="Trebuchet MS" panose="020B0603020202020204" pitchFamily="34" charset="0"/>
              </a:rPr>
              <a:t> help young people  to thrive as global citizens, as active participants in society and democracy, and as future leaders on sustainability.</a:t>
            </a:r>
            <a:endParaRPr lang="en-GB" dirty="0">
              <a:solidFill>
                <a:schemeClr val="tx1"/>
              </a:solidFill>
            </a:endParaRPr>
          </a:p>
        </p:txBody>
      </p:sp>
      <p:sp>
        <p:nvSpPr>
          <p:cNvPr id="34" name="Rectangle: Rounded Corners 33">
            <a:extLst>
              <a:ext uri="{FF2B5EF4-FFF2-40B4-BE49-F238E27FC236}">
                <a16:creationId xmlns:a16="http://schemas.microsoft.com/office/drawing/2014/main" id="{E4819265-5B71-40FB-8993-92D0B5733854}"/>
              </a:ext>
            </a:extLst>
          </p:cNvPr>
          <p:cNvSpPr/>
          <p:nvPr/>
        </p:nvSpPr>
        <p:spPr>
          <a:xfrm>
            <a:off x="274215" y="4019571"/>
            <a:ext cx="3420099" cy="3389065"/>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i="0" u="none" strike="noStrike" baseline="0" dirty="0">
                <a:solidFill>
                  <a:srgbClr val="000000"/>
                </a:solidFill>
                <a:latin typeface="Prompt Black"/>
              </a:rPr>
              <a:t>Across the curriculum : </a:t>
            </a:r>
          </a:p>
          <a:p>
            <a:pPr algn="ctr"/>
            <a:r>
              <a:rPr lang="en-GB" sz="1800" i="0" u="none" strike="noStrike" baseline="0" dirty="0">
                <a:solidFill>
                  <a:srgbClr val="000000"/>
                </a:solidFill>
                <a:latin typeface="Prompt Black"/>
              </a:rPr>
              <a:t>It would have a positive impact if all young people leaving school were able to offer solutions to  social, economic and environmental challenges. This would be possible if all curriculum areas engaged with global learning.  </a:t>
            </a:r>
            <a:endParaRPr lang="en-GB" dirty="0">
              <a:solidFill>
                <a:schemeClr val="tx1"/>
              </a:solidFill>
              <a:latin typeface="Prompt Black"/>
            </a:endParaRPr>
          </a:p>
        </p:txBody>
      </p:sp>
      <p:sp>
        <p:nvSpPr>
          <p:cNvPr id="23" name="TextBox 22">
            <a:extLst>
              <a:ext uri="{FF2B5EF4-FFF2-40B4-BE49-F238E27FC236}">
                <a16:creationId xmlns:a16="http://schemas.microsoft.com/office/drawing/2014/main" id="{6E3B4210-F797-4075-A563-364FE6B2D0A4}"/>
              </a:ext>
            </a:extLst>
          </p:cNvPr>
          <p:cNvSpPr txBox="1"/>
          <p:nvPr/>
        </p:nvSpPr>
        <p:spPr>
          <a:xfrm>
            <a:off x="394014" y="1526888"/>
            <a:ext cx="1132572" cy="461665"/>
          </a:xfrm>
          <a:prstGeom prst="rect">
            <a:avLst/>
          </a:prstGeom>
          <a:noFill/>
        </p:spPr>
        <p:txBody>
          <a:bodyPr wrap="square">
            <a:spAutoFit/>
          </a:bodyPr>
          <a:lstStyle/>
          <a:p>
            <a:pPr algn="ctr"/>
            <a:r>
              <a:rPr lang="en-US" sz="2400" b="1" dirty="0">
                <a:solidFill>
                  <a:schemeClr val="tx1"/>
                </a:solidFill>
                <a:latin typeface="Prompt Black"/>
              </a:rPr>
              <a:t>Step 2</a:t>
            </a:r>
          </a:p>
        </p:txBody>
      </p:sp>
      <p:pic>
        <p:nvPicPr>
          <p:cNvPr id="3" name="Picture 2">
            <a:extLst>
              <a:ext uri="{FF2B5EF4-FFF2-40B4-BE49-F238E27FC236}">
                <a16:creationId xmlns:a16="http://schemas.microsoft.com/office/drawing/2014/main" id="{3567A159-074F-4645-BADE-B9060CD5FE2C}"/>
              </a:ext>
            </a:extLst>
          </p:cNvPr>
          <p:cNvPicPr>
            <a:picLocks noChangeAspect="1"/>
          </p:cNvPicPr>
          <p:nvPr/>
        </p:nvPicPr>
        <p:blipFill>
          <a:blip r:embed="rId4"/>
          <a:stretch>
            <a:fillRect/>
          </a:stretch>
        </p:blipFill>
        <p:spPr>
          <a:xfrm>
            <a:off x="5369694" y="88550"/>
            <a:ext cx="1775968" cy="637528"/>
          </a:xfrm>
          <a:prstGeom prst="rect">
            <a:avLst/>
          </a:prstGeom>
        </p:spPr>
      </p:pic>
    </p:spTree>
    <p:extLst>
      <p:ext uri="{BB962C8B-B14F-4D97-AF65-F5344CB8AC3E}">
        <p14:creationId xmlns:p14="http://schemas.microsoft.com/office/powerpoint/2010/main" val="292068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7069" y="1118911"/>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161781" y="1259472"/>
            <a:ext cx="4782753" cy="830997"/>
          </a:xfrm>
          <a:prstGeom prst="rect">
            <a:avLst/>
          </a:prstGeom>
          <a:noFill/>
        </p:spPr>
        <p:txBody>
          <a:bodyPr wrap="square">
            <a:spAutoFit/>
          </a:bodyPr>
          <a:lstStyle/>
          <a:p>
            <a:pPr algn="ctr"/>
            <a:r>
              <a:rPr lang="en-US" sz="2400" b="1" dirty="0">
                <a:solidFill>
                  <a:schemeClr val="tx1"/>
                </a:solidFill>
                <a:latin typeface="Prompt Black"/>
              </a:rPr>
              <a:t>Using the Sustainable Development Goals with pupils </a:t>
            </a:r>
          </a:p>
        </p:txBody>
      </p:sp>
      <p:sp>
        <p:nvSpPr>
          <p:cNvPr id="21" name="TextBox 20">
            <a:extLst>
              <a:ext uri="{FF2B5EF4-FFF2-40B4-BE49-F238E27FC236}">
                <a16:creationId xmlns:a16="http://schemas.microsoft.com/office/drawing/2014/main" id="{C9CA6DD7-EA60-481B-9D0E-B6A96CA204AB}"/>
              </a:ext>
            </a:extLst>
          </p:cNvPr>
          <p:cNvSpPr txBox="1"/>
          <p:nvPr/>
        </p:nvSpPr>
        <p:spPr>
          <a:xfrm>
            <a:off x="188479" y="2701960"/>
            <a:ext cx="7094681" cy="523220"/>
          </a:xfrm>
          <a:prstGeom prst="rect">
            <a:avLst/>
          </a:prstGeom>
          <a:noFill/>
        </p:spPr>
        <p:txBody>
          <a:bodyPr wrap="square">
            <a:spAutoFit/>
          </a:bodyPr>
          <a:lstStyle/>
          <a:p>
            <a:r>
              <a:rPr lang="en-GB" sz="2800" b="1" i="0" u="none" strike="noStrike" baseline="0" dirty="0">
                <a:solidFill>
                  <a:schemeClr val="tx1"/>
                </a:solidFill>
                <a:latin typeface="Prompt Black"/>
              </a:rPr>
              <a:t>There are 17 Sustainable Development Goals</a:t>
            </a:r>
            <a:endParaRPr lang="en-GB" sz="2800" dirty="0">
              <a:solidFill>
                <a:schemeClr val="tx1"/>
              </a:solidFill>
            </a:endParaRPr>
          </a:p>
        </p:txBody>
      </p:sp>
      <p:sp>
        <p:nvSpPr>
          <p:cNvPr id="23" name="TextBox 22">
            <a:extLst>
              <a:ext uri="{FF2B5EF4-FFF2-40B4-BE49-F238E27FC236}">
                <a16:creationId xmlns:a16="http://schemas.microsoft.com/office/drawing/2014/main" id="{7CB7BA56-C44A-428C-A4FD-BF7201983DFD}"/>
              </a:ext>
            </a:extLst>
          </p:cNvPr>
          <p:cNvSpPr txBox="1"/>
          <p:nvPr/>
        </p:nvSpPr>
        <p:spPr>
          <a:xfrm>
            <a:off x="209017" y="3152613"/>
            <a:ext cx="7179224" cy="2677656"/>
          </a:xfrm>
          <a:prstGeom prst="rect">
            <a:avLst/>
          </a:prstGeom>
          <a:noFill/>
        </p:spPr>
        <p:txBody>
          <a:bodyPr wrap="square">
            <a:spAutoFit/>
          </a:bodyPr>
          <a:lstStyle/>
          <a:p>
            <a:r>
              <a:rPr lang="en-GB" b="0" i="0" strike="noStrike" baseline="0" dirty="0">
                <a:solidFill>
                  <a:schemeClr val="tx1"/>
                </a:solidFill>
                <a:latin typeface="Prompt Black"/>
                <a:cs typeface="Prompt" panose="020B0604020202020204" charset="-34"/>
              </a:rPr>
              <a:t>These new goals are called the </a:t>
            </a:r>
            <a:r>
              <a:rPr lang="en-GB" b="1" i="0" strike="noStrike" baseline="0" dirty="0">
                <a:solidFill>
                  <a:schemeClr val="tx1"/>
                </a:solidFill>
                <a:latin typeface="Prompt Black"/>
                <a:cs typeface="Prompt" panose="020B0604020202020204" charset="-34"/>
              </a:rPr>
              <a:t>Sustainable Development Goals (SDGs) </a:t>
            </a:r>
            <a:r>
              <a:rPr lang="en-GB" b="0" i="0" strike="noStrike" baseline="0" dirty="0">
                <a:solidFill>
                  <a:schemeClr val="tx1"/>
                </a:solidFill>
                <a:latin typeface="Prompt Black"/>
                <a:cs typeface="Prompt" panose="020B0604020202020204" charset="-34"/>
              </a:rPr>
              <a:t>and there are 17 of them in all. A new date of 2030 was set to try to achieve them by. The statement that </a:t>
            </a:r>
            <a:r>
              <a:rPr lang="en-GB" b="1" i="1" strike="noStrike" baseline="0" dirty="0">
                <a:solidFill>
                  <a:schemeClr val="tx1"/>
                </a:solidFill>
                <a:latin typeface="Prompt Black"/>
                <a:cs typeface="Prompt" panose="020B0604020202020204" charset="-34"/>
              </a:rPr>
              <a:t>‘no one in the world is left behind</a:t>
            </a:r>
            <a:r>
              <a:rPr lang="en-GB" b="0" i="0" strike="noStrike" baseline="0" dirty="0">
                <a:solidFill>
                  <a:schemeClr val="tx1"/>
                </a:solidFill>
                <a:latin typeface="Prompt Black"/>
                <a:cs typeface="Prompt" panose="020B0604020202020204" charset="-34"/>
              </a:rPr>
              <a:t>’ became the basis for the goals, and that all countries would aim to end poverty, stop inequality, and tackle climate change. </a:t>
            </a:r>
          </a:p>
          <a:p>
            <a:endParaRPr lang="en-GB" b="0" i="0" strike="noStrike" baseline="0" dirty="0">
              <a:solidFill>
                <a:schemeClr val="tx1"/>
              </a:solidFill>
              <a:latin typeface="Prompt Black"/>
              <a:cs typeface="Prompt" panose="020B0604020202020204" charset="-34"/>
            </a:endParaRPr>
          </a:p>
          <a:p>
            <a:r>
              <a:rPr lang="en-GB" altLang="en-US" b="1" dirty="0">
                <a:solidFill>
                  <a:schemeClr val="tx1"/>
                </a:solidFill>
                <a:latin typeface="Prompt Black"/>
                <a:cs typeface="Prompt" panose="020B0604020202020204" charset="-34"/>
              </a:rPr>
              <a:t>They are also known as ‘Global Goals’ , they apply to all people, young and old, in the  UK and in everyone of the 193 countries that signed up to them in 2015. It is the responsibility of all governments to ensure that countries move towards the targets set out in these goals. </a:t>
            </a:r>
          </a:p>
          <a:p>
            <a:endParaRPr lang="en-GB" altLang="en-US" b="1" dirty="0">
              <a:solidFill>
                <a:schemeClr val="tx1"/>
              </a:solidFill>
              <a:latin typeface="Prompt Black"/>
              <a:cs typeface="Prompt" panose="020B0604020202020204" charset="-34"/>
            </a:endParaRPr>
          </a:p>
          <a:p>
            <a:r>
              <a:rPr lang="en-GB" altLang="en-US" b="1" dirty="0">
                <a:solidFill>
                  <a:schemeClr val="tx1"/>
                </a:solidFill>
                <a:latin typeface="Prompt Black"/>
                <a:cs typeface="Prompt" panose="020B0604020202020204" charset="-34"/>
              </a:rPr>
              <a:t>But we can all play an important part in achieving them.</a:t>
            </a:r>
          </a:p>
          <a:p>
            <a:endParaRPr lang="en-GB" sz="1400" b="0" i="0" u="none" strike="noStrike" baseline="0" dirty="0">
              <a:solidFill>
                <a:schemeClr val="accent5">
                  <a:lumMod val="50000"/>
                </a:schemeClr>
              </a:solidFill>
              <a:latin typeface="Prompt" panose="020B0604020202020204" charset="-34"/>
              <a:cs typeface="Prompt" panose="020B0604020202020204" charset="-34"/>
            </a:endParaRPr>
          </a:p>
          <a:p>
            <a:endParaRPr lang="en-GB" dirty="0">
              <a:solidFill>
                <a:schemeClr val="accent5">
                  <a:lumMod val="50000"/>
                </a:schemeClr>
              </a:solidFill>
              <a:latin typeface="Prompt" panose="020B0604020202020204" charset="-34"/>
              <a:cs typeface="Prompt" panose="020B0604020202020204" charset="-34"/>
            </a:endParaRPr>
          </a:p>
        </p:txBody>
      </p:sp>
      <p:sp>
        <p:nvSpPr>
          <p:cNvPr id="24" name="TextBox 23">
            <a:extLst>
              <a:ext uri="{FF2B5EF4-FFF2-40B4-BE49-F238E27FC236}">
                <a16:creationId xmlns:a16="http://schemas.microsoft.com/office/drawing/2014/main" id="{FF691880-F2D6-43F8-A806-666E93E4CDA0}"/>
              </a:ext>
            </a:extLst>
          </p:cNvPr>
          <p:cNvSpPr txBox="1"/>
          <p:nvPr/>
        </p:nvSpPr>
        <p:spPr>
          <a:xfrm>
            <a:off x="115740" y="5679615"/>
            <a:ext cx="7099049" cy="1415772"/>
          </a:xfrm>
          <a:prstGeom prst="rect">
            <a:avLst/>
          </a:prstGeom>
          <a:solidFill>
            <a:srgbClr val="CCFF99"/>
          </a:solidFill>
        </p:spPr>
        <p:txBody>
          <a:bodyPr wrap="square">
            <a:spAutoFit/>
          </a:bodyPr>
          <a:lstStyle/>
          <a:p>
            <a:pPr algn="l"/>
            <a:endParaRPr lang="en-GB" sz="1600" b="0" i="0" u="none" strike="noStrike" baseline="0" dirty="0">
              <a:solidFill>
                <a:schemeClr val="accent5">
                  <a:lumMod val="50000"/>
                </a:schemeClr>
              </a:solidFill>
              <a:latin typeface="Prompt Black"/>
            </a:endParaRPr>
          </a:p>
          <a:p>
            <a:r>
              <a:rPr lang="en-GB" b="1" i="0" u="none" strike="noStrike" baseline="0" dirty="0">
                <a:solidFill>
                  <a:schemeClr val="tx1"/>
                </a:solidFill>
                <a:latin typeface="Prompt Black"/>
              </a:rPr>
              <a:t>The Get up and Goals! Project is all about these SDGs and has the objective of increasing pupil, teacher and community awareness of what these goals stand for and how they can help support positive changes in communities around the world. </a:t>
            </a:r>
          </a:p>
          <a:p>
            <a:endParaRPr lang="en-GB" dirty="0">
              <a:solidFill>
                <a:schemeClr val="tx1"/>
              </a:solidFill>
              <a:latin typeface="Prompt Black"/>
            </a:endParaRPr>
          </a:p>
          <a:p>
            <a:endParaRPr lang="en-GB" b="0" i="0" u="none" strike="noStrike" baseline="0" dirty="0">
              <a:solidFill>
                <a:schemeClr val="tx1"/>
              </a:solidFill>
              <a:latin typeface="Prompt Black"/>
            </a:endParaRPr>
          </a:p>
        </p:txBody>
      </p:sp>
      <p:sp>
        <p:nvSpPr>
          <p:cNvPr id="2" name="TextBox 1">
            <a:extLst>
              <a:ext uri="{FF2B5EF4-FFF2-40B4-BE49-F238E27FC236}">
                <a16:creationId xmlns:a16="http://schemas.microsoft.com/office/drawing/2014/main" id="{70F54116-88E3-4B46-9B1B-5E983F7348C3}"/>
              </a:ext>
            </a:extLst>
          </p:cNvPr>
          <p:cNvSpPr txBox="1"/>
          <p:nvPr/>
        </p:nvSpPr>
        <p:spPr>
          <a:xfrm>
            <a:off x="167067" y="7155493"/>
            <a:ext cx="7276867" cy="3139321"/>
          </a:xfrm>
          <a:prstGeom prst="rect">
            <a:avLst/>
          </a:prstGeom>
          <a:noFill/>
        </p:spPr>
        <p:txBody>
          <a:bodyPr wrap="square">
            <a:spAutoFit/>
          </a:bodyPr>
          <a:lstStyle/>
          <a:p>
            <a:endParaRPr lang="en-GB" altLang="en-US" b="1" dirty="0">
              <a:latin typeface="Prompt" panose="020B0604020202020204" charset="-34"/>
              <a:cs typeface="Prompt" panose="020B0604020202020204" charset="-34"/>
            </a:endParaRPr>
          </a:p>
          <a:p>
            <a:r>
              <a:rPr lang="en-GB" altLang="en-US" b="1" dirty="0">
                <a:solidFill>
                  <a:schemeClr val="tx1"/>
                </a:solidFill>
                <a:latin typeface="Prompt" panose="020B0604020202020204" charset="-34"/>
                <a:cs typeface="Prompt" panose="020B0604020202020204" charset="-34"/>
              </a:rPr>
              <a:t>Many schools are now integrating the SDGs into the school curriculum and extra curricula activities, leadership schemes etc</a:t>
            </a:r>
          </a:p>
          <a:p>
            <a:endParaRPr lang="en-GB" altLang="en-US" b="1" dirty="0">
              <a:solidFill>
                <a:schemeClr val="tx1"/>
              </a:solidFill>
              <a:latin typeface="Prompt" panose="020B0604020202020204" charset="-34"/>
              <a:cs typeface="Prompt" panose="020B0604020202020204" charset="-34"/>
            </a:endParaRPr>
          </a:p>
          <a:p>
            <a:endParaRPr lang="en-GB" altLang="en-US" sz="3200" b="1" dirty="0">
              <a:solidFill>
                <a:schemeClr val="tx1"/>
              </a:solidFill>
              <a:latin typeface="Prompt" panose="020B0604020202020204" charset="-34"/>
              <a:cs typeface="Prompt" panose="020B0604020202020204" charset="-34"/>
            </a:endParaRPr>
          </a:p>
          <a:p>
            <a:r>
              <a:rPr lang="en-GB" altLang="en-US" sz="3200" b="1" dirty="0">
                <a:solidFill>
                  <a:schemeClr val="tx1"/>
                </a:solidFill>
                <a:latin typeface="Prompt" panose="020B0604020202020204" charset="-34"/>
                <a:cs typeface="Prompt" panose="020B0604020202020204" charset="-34"/>
              </a:rPr>
              <a:t>So where do these Global Goals best fit into the work of busy schools? </a:t>
            </a:r>
          </a:p>
          <a:p>
            <a:endParaRPr lang="en-GB" altLang="en-US" dirty="0">
              <a:solidFill>
                <a:schemeClr val="accent5">
                  <a:lumMod val="50000"/>
                </a:schemeClr>
              </a:solidFill>
              <a:latin typeface="Raleway"/>
            </a:endParaRPr>
          </a:p>
        </p:txBody>
      </p:sp>
      <p:sp>
        <p:nvSpPr>
          <p:cNvPr id="25" name="TextBox 24">
            <a:extLst>
              <a:ext uri="{FF2B5EF4-FFF2-40B4-BE49-F238E27FC236}">
                <a16:creationId xmlns:a16="http://schemas.microsoft.com/office/drawing/2014/main" id="{C33F079B-B87E-46BA-8659-6176E0BCEEA7}"/>
              </a:ext>
            </a:extLst>
          </p:cNvPr>
          <p:cNvSpPr txBox="1"/>
          <p:nvPr/>
        </p:nvSpPr>
        <p:spPr>
          <a:xfrm>
            <a:off x="273214" y="1293915"/>
            <a:ext cx="1693836" cy="1200329"/>
          </a:xfrm>
          <a:prstGeom prst="rect">
            <a:avLst/>
          </a:prstGeom>
          <a:noFill/>
        </p:spPr>
        <p:txBody>
          <a:bodyPr wrap="square">
            <a:spAutoFit/>
          </a:bodyPr>
          <a:lstStyle/>
          <a:p>
            <a:pPr algn="ctr"/>
            <a:r>
              <a:rPr lang="en-US" sz="2400" b="1" dirty="0">
                <a:solidFill>
                  <a:schemeClr val="tx1"/>
                </a:solidFill>
                <a:latin typeface="Prompt Black"/>
              </a:rPr>
              <a:t>Step 3  </a:t>
            </a:r>
          </a:p>
          <a:p>
            <a:pPr algn="ctr"/>
            <a:r>
              <a:rPr lang="en-US" sz="2400" b="1" dirty="0">
                <a:solidFill>
                  <a:schemeClr val="tx1"/>
                </a:solidFill>
                <a:latin typeface="Prompt Black"/>
              </a:rPr>
              <a:t>What are the SDGS? </a:t>
            </a:r>
          </a:p>
        </p:txBody>
      </p:sp>
      <p:pic>
        <p:nvPicPr>
          <p:cNvPr id="3" name="Picture 2">
            <a:extLst>
              <a:ext uri="{FF2B5EF4-FFF2-40B4-BE49-F238E27FC236}">
                <a16:creationId xmlns:a16="http://schemas.microsoft.com/office/drawing/2014/main" id="{B850F71D-33C8-4A22-8DEE-C4A785AEC80F}"/>
              </a:ext>
            </a:extLst>
          </p:cNvPr>
          <p:cNvPicPr>
            <a:picLocks noChangeAspect="1"/>
          </p:cNvPicPr>
          <p:nvPr/>
        </p:nvPicPr>
        <p:blipFill>
          <a:blip r:embed="rId4"/>
          <a:stretch>
            <a:fillRect/>
          </a:stretch>
        </p:blipFill>
        <p:spPr>
          <a:xfrm>
            <a:off x="5532097" y="164469"/>
            <a:ext cx="1775968" cy="637528"/>
          </a:xfrm>
          <a:prstGeom prst="rect">
            <a:avLst/>
          </a:prstGeom>
        </p:spPr>
      </p:pic>
    </p:spTree>
    <p:extLst>
      <p:ext uri="{BB962C8B-B14F-4D97-AF65-F5344CB8AC3E}">
        <p14:creationId xmlns:p14="http://schemas.microsoft.com/office/powerpoint/2010/main" val="3962397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2701" y="1202187"/>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1802619" y="1305152"/>
            <a:ext cx="5208327" cy="1569660"/>
          </a:xfrm>
          <a:prstGeom prst="rect">
            <a:avLst/>
          </a:prstGeom>
          <a:noFill/>
        </p:spPr>
        <p:txBody>
          <a:bodyPr wrap="square">
            <a:spAutoFit/>
          </a:bodyPr>
          <a:lstStyle/>
          <a:p>
            <a:pPr algn="ctr"/>
            <a:endParaRPr lang="en-US" sz="2400" b="1" dirty="0">
              <a:solidFill>
                <a:schemeClr val="tx1"/>
              </a:solidFill>
              <a:latin typeface="Prompt Black"/>
            </a:endParaRPr>
          </a:p>
          <a:p>
            <a:pPr algn="ctr"/>
            <a:r>
              <a:rPr lang="en-US" sz="2400" b="1" dirty="0">
                <a:solidFill>
                  <a:schemeClr val="tx1"/>
                </a:solidFill>
                <a:latin typeface="Prompt Black"/>
              </a:rPr>
              <a:t>How can the SDGs support school curriculums? </a:t>
            </a:r>
          </a:p>
          <a:p>
            <a:pPr algn="ctr"/>
            <a:endParaRPr lang="en-US" sz="2400" b="1" dirty="0">
              <a:solidFill>
                <a:schemeClr val="tx1"/>
              </a:solidFill>
              <a:latin typeface="Prompt Black"/>
            </a:endParaRPr>
          </a:p>
        </p:txBody>
      </p:sp>
      <p:sp>
        <p:nvSpPr>
          <p:cNvPr id="21" name="TextBox 20">
            <a:extLst>
              <a:ext uri="{FF2B5EF4-FFF2-40B4-BE49-F238E27FC236}">
                <a16:creationId xmlns:a16="http://schemas.microsoft.com/office/drawing/2014/main" id="{C9CA6DD7-EA60-481B-9D0E-B6A96CA204AB}"/>
              </a:ext>
            </a:extLst>
          </p:cNvPr>
          <p:cNvSpPr txBox="1"/>
          <p:nvPr/>
        </p:nvSpPr>
        <p:spPr>
          <a:xfrm>
            <a:off x="162701" y="2978839"/>
            <a:ext cx="7187957" cy="461665"/>
          </a:xfrm>
          <a:prstGeom prst="rect">
            <a:avLst/>
          </a:prstGeom>
          <a:noFill/>
        </p:spPr>
        <p:txBody>
          <a:bodyPr wrap="square">
            <a:spAutoFit/>
          </a:bodyPr>
          <a:lstStyle/>
          <a:p>
            <a:r>
              <a:rPr lang="en-GB" sz="2400" b="1" i="0" u="none" strike="noStrike" baseline="0" dirty="0">
                <a:solidFill>
                  <a:srgbClr val="000000"/>
                </a:solidFill>
                <a:latin typeface="Prompt Black"/>
              </a:rPr>
              <a:t>These are </a:t>
            </a:r>
            <a:r>
              <a:rPr lang="en-GB" sz="2400" b="1" dirty="0">
                <a:latin typeface="Prompt Black"/>
              </a:rPr>
              <a:t>the 17 </a:t>
            </a:r>
            <a:r>
              <a:rPr lang="en-GB" sz="2400" b="1" i="0" u="none" strike="noStrike" baseline="0" dirty="0">
                <a:solidFill>
                  <a:srgbClr val="000000"/>
                </a:solidFill>
                <a:latin typeface="Prompt Black"/>
              </a:rPr>
              <a:t> Sustainable Development Goals.</a:t>
            </a:r>
            <a:endParaRPr lang="en-GB" sz="2400" dirty="0"/>
          </a:p>
        </p:txBody>
      </p:sp>
      <p:pic>
        <p:nvPicPr>
          <p:cNvPr id="3" name="Picture 2">
            <a:extLst>
              <a:ext uri="{FF2B5EF4-FFF2-40B4-BE49-F238E27FC236}">
                <a16:creationId xmlns:a16="http://schemas.microsoft.com/office/drawing/2014/main" id="{C30A6FB4-5513-46B7-956D-523EBFE9B2A9}"/>
              </a:ext>
            </a:extLst>
          </p:cNvPr>
          <p:cNvPicPr>
            <a:picLocks noChangeAspect="1"/>
          </p:cNvPicPr>
          <p:nvPr/>
        </p:nvPicPr>
        <p:blipFill>
          <a:blip r:embed="rId4"/>
          <a:stretch>
            <a:fillRect/>
          </a:stretch>
        </p:blipFill>
        <p:spPr>
          <a:xfrm>
            <a:off x="209017" y="4042184"/>
            <a:ext cx="7002627" cy="5075627"/>
          </a:xfrm>
          <a:prstGeom prst="rect">
            <a:avLst/>
          </a:prstGeom>
        </p:spPr>
      </p:pic>
      <p:sp>
        <p:nvSpPr>
          <p:cNvPr id="23" name="TextBox 22">
            <a:extLst>
              <a:ext uri="{FF2B5EF4-FFF2-40B4-BE49-F238E27FC236}">
                <a16:creationId xmlns:a16="http://schemas.microsoft.com/office/drawing/2014/main" id="{EEFFD77E-A53B-449B-AD35-7B4A6C3E219D}"/>
              </a:ext>
            </a:extLst>
          </p:cNvPr>
          <p:cNvSpPr txBox="1"/>
          <p:nvPr/>
        </p:nvSpPr>
        <p:spPr>
          <a:xfrm>
            <a:off x="441694" y="1734140"/>
            <a:ext cx="1294514" cy="461665"/>
          </a:xfrm>
          <a:prstGeom prst="rect">
            <a:avLst/>
          </a:prstGeom>
          <a:noFill/>
        </p:spPr>
        <p:txBody>
          <a:bodyPr wrap="square">
            <a:spAutoFit/>
          </a:bodyPr>
          <a:lstStyle/>
          <a:p>
            <a:pPr algn="ctr"/>
            <a:r>
              <a:rPr lang="en-US" sz="2400" b="1" dirty="0">
                <a:solidFill>
                  <a:schemeClr val="tx1"/>
                </a:solidFill>
                <a:latin typeface="Prompt Black"/>
              </a:rPr>
              <a:t>Step 3  </a:t>
            </a:r>
          </a:p>
        </p:txBody>
      </p:sp>
      <p:pic>
        <p:nvPicPr>
          <p:cNvPr id="2" name="Picture 1">
            <a:extLst>
              <a:ext uri="{FF2B5EF4-FFF2-40B4-BE49-F238E27FC236}">
                <a16:creationId xmlns:a16="http://schemas.microsoft.com/office/drawing/2014/main" id="{1FB646F2-EBD5-4326-B2B2-8B26635BDDC4}"/>
              </a:ext>
            </a:extLst>
          </p:cNvPr>
          <p:cNvPicPr>
            <a:picLocks noChangeAspect="1"/>
          </p:cNvPicPr>
          <p:nvPr/>
        </p:nvPicPr>
        <p:blipFill>
          <a:blip r:embed="rId5"/>
          <a:stretch>
            <a:fillRect/>
          </a:stretch>
        </p:blipFill>
        <p:spPr>
          <a:xfrm>
            <a:off x="5481414" y="169490"/>
            <a:ext cx="1775968" cy="637528"/>
          </a:xfrm>
          <a:prstGeom prst="rect">
            <a:avLst/>
          </a:prstGeom>
        </p:spPr>
      </p:pic>
    </p:spTree>
    <p:extLst>
      <p:ext uri="{BB962C8B-B14F-4D97-AF65-F5344CB8AC3E}">
        <p14:creationId xmlns:p14="http://schemas.microsoft.com/office/powerpoint/2010/main" val="2470953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75853" y="1332295"/>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209016" y="10047683"/>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209016" y="1097625"/>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91A27C6E-2CA6-4B59-BEA0-9A8C21B27089}"/>
              </a:ext>
            </a:extLst>
          </p:cNvPr>
          <p:cNvPicPr>
            <a:picLocks noChangeAspect="1"/>
          </p:cNvPicPr>
          <p:nvPr/>
        </p:nvPicPr>
        <p:blipFill>
          <a:blip r:embed="rId4"/>
          <a:stretch>
            <a:fillRect/>
          </a:stretch>
        </p:blipFill>
        <p:spPr>
          <a:xfrm>
            <a:off x="3268927" y="5219700"/>
            <a:ext cx="4193826" cy="3320921"/>
          </a:xfrm>
          <a:prstGeom prst="rect">
            <a:avLst/>
          </a:prstGeom>
        </p:spPr>
      </p:pic>
      <p:pic>
        <p:nvPicPr>
          <p:cNvPr id="5" name="Picture 4">
            <a:extLst>
              <a:ext uri="{FF2B5EF4-FFF2-40B4-BE49-F238E27FC236}">
                <a16:creationId xmlns:a16="http://schemas.microsoft.com/office/drawing/2014/main" id="{9685C998-ACE0-4623-9264-5044AC31EC96}"/>
              </a:ext>
            </a:extLst>
          </p:cNvPr>
          <p:cNvPicPr>
            <a:picLocks noChangeAspect="1"/>
          </p:cNvPicPr>
          <p:nvPr/>
        </p:nvPicPr>
        <p:blipFill>
          <a:blip r:embed="rId5"/>
          <a:stretch>
            <a:fillRect/>
          </a:stretch>
        </p:blipFill>
        <p:spPr>
          <a:xfrm>
            <a:off x="96922" y="5235164"/>
            <a:ext cx="3172005" cy="3305457"/>
          </a:xfrm>
          <a:prstGeom prst="rect">
            <a:avLst/>
          </a:prstGeom>
        </p:spPr>
      </p:pic>
      <p:sp>
        <p:nvSpPr>
          <p:cNvPr id="21" name="TextBox 20">
            <a:extLst>
              <a:ext uri="{FF2B5EF4-FFF2-40B4-BE49-F238E27FC236}">
                <a16:creationId xmlns:a16="http://schemas.microsoft.com/office/drawing/2014/main" id="{737295E2-7937-4AE8-A7E8-314C7BDE6AF1}"/>
              </a:ext>
            </a:extLst>
          </p:cNvPr>
          <p:cNvSpPr txBox="1"/>
          <p:nvPr/>
        </p:nvSpPr>
        <p:spPr>
          <a:xfrm>
            <a:off x="2191315" y="1298197"/>
            <a:ext cx="5066286" cy="830997"/>
          </a:xfrm>
          <a:prstGeom prst="rect">
            <a:avLst/>
          </a:prstGeom>
          <a:noFill/>
        </p:spPr>
        <p:txBody>
          <a:bodyPr wrap="square">
            <a:spAutoFit/>
          </a:bodyPr>
          <a:lstStyle/>
          <a:p>
            <a:r>
              <a:rPr lang="en-GB" altLang="en-US" sz="2400" b="1" dirty="0">
                <a:latin typeface="Prompt Black"/>
              </a:rPr>
              <a:t>Goal 4 Quality Education for all? </a:t>
            </a:r>
            <a:br>
              <a:rPr lang="en-GB" altLang="en-US" sz="2400" dirty="0">
                <a:latin typeface="Ralway"/>
              </a:rPr>
            </a:br>
            <a:endParaRPr lang="en-GB" sz="2400" dirty="0"/>
          </a:p>
        </p:txBody>
      </p:sp>
      <p:sp>
        <p:nvSpPr>
          <p:cNvPr id="23" name="TextBox 22">
            <a:extLst>
              <a:ext uri="{FF2B5EF4-FFF2-40B4-BE49-F238E27FC236}">
                <a16:creationId xmlns:a16="http://schemas.microsoft.com/office/drawing/2014/main" id="{EB828DDC-98B6-4C05-9ABF-E1C993ECCA88}"/>
              </a:ext>
            </a:extLst>
          </p:cNvPr>
          <p:cNvSpPr txBox="1"/>
          <p:nvPr/>
        </p:nvSpPr>
        <p:spPr>
          <a:xfrm>
            <a:off x="266433" y="3576666"/>
            <a:ext cx="7026807" cy="997196"/>
          </a:xfrm>
          <a:prstGeom prst="rect">
            <a:avLst/>
          </a:prstGeom>
          <a:solidFill>
            <a:schemeClr val="bg1"/>
          </a:solidFill>
          <a:ln w="31750">
            <a:solidFill>
              <a:schemeClr val="tx1"/>
            </a:solidFill>
          </a:ln>
        </p:spPr>
        <p:txBody>
          <a:bodyPr wrap="square">
            <a:spAutoFit/>
          </a:bodyPr>
          <a:lstStyle/>
          <a:p>
            <a:pPr>
              <a:lnSpc>
                <a:spcPct val="80000"/>
              </a:lnSpc>
              <a:buFont typeface="Arial" panose="020B0604020202020204" pitchFamily="34" charset="0"/>
              <a:buNone/>
            </a:pPr>
            <a:r>
              <a:rPr lang="en-GB" altLang="en-US" sz="2400" b="1" dirty="0">
                <a:solidFill>
                  <a:schemeClr val="tx1"/>
                </a:solidFill>
                <a:latin typeface="Prompt" panose="020B0604020202020204" charset="-34"/>
                <a:cs typeface="Prompt" panose="020B0604020202020204" charset="-34"/>
              </a:rPr>
              <a:t>‘to </a:t>
            </a:r>
            <a:r>
              <a:rPr lang="en-GB" altLang="en-US" sz="2400" b="1" i="1" dirty="0">
                <a:solidFill>
                  <a:schemeClr val="tx1"/>
                </a:solidFill>
                <a:latin typeface="Prompt" panose="020B0604020202020204" charset="-34"/>
                <a:cs typeface="Prompt" panose="020B0604020202020204" charset="-34"/>
              </a:rPr>
              <a:t>ensure inclusive and equitable quality education and promote lifelong learning opportunities for all</a:t>
            </a:r>
            <a:r>
              <a:rPr lang="en-GB" altLang="en-US" sz="2400" dirty="0">
                <a:solidFill>
                  <a:schemeClr val="tx1"/>
                </a:solidFill>
                <a:latin typeface="Prompt" panose="020B0604020202020204" charset="-34"/>
                <a:cs typeface="Prompt" panose="020B0604020202020204" charset="-34"/>
              </a:rPr>
              <a:t>.’ </a:t>
            </a:r>
          </a:p>
        </p:txBody>
      </p:sp>
      <p:sp>
        <p:nvSpPr>
          <p:cNvPr id="22" name="TextBox 21">
            <a:extLst>
              <a:ext uri="{FF2B5EF4-FFF2-40B4-BE49-F238E27FC236}">
                <a16:creationId xmlns:a16="http://schemas.microsoft.com/office/drawing/2014/main" id="{8A1823A1-6386-4097-93D4-459BED21B543}"/>
              </a:ext>
            </a:extLst>
          </p:cNvPr>
          <p:cNvSpPr txBox="1"/>
          <p:nvPr/>
        </p:nvSpPr>
        <p:spPr>
          <a:xfrm>
            <a:off x="247056" y="2823395"/>
            <a:ext cx="7102955" cy="307777"/>
          </a:xfrm>
          <a:prstGeom prst="rect">
            <a:avLst/>
          </a:prstGeom>
          <a:noFill/>
        </p:spPr>
        <p:txBody>
          <a:bodyPr wrap="square">
            <a:spAutoFit/>
          </a:bodyPr>
          <a:lstStyle/>
          <a:p>
            <a:r>
              <a:rPr lang="en-GB" altLang="en-US" sz="1400" b="1" dirty="0">
                <a:latin typeface="Prompt Black"/>
              </a:rPr>
              <a:t>Target 4.7 is of particular relevance to schools as it states  that by 2030  they need to : </a:t>
            </a:r>
            <a:endParaRPr lang="en-GB" dirty="0">
              <a:latin typeface="Prompt Black"/>
            </a:endParaRPr>
          </a:p>
        </p:txBody>
      </p:sp>
      <p:sp>
        <p:nvSpPr>
          <p:cNvPr id="24" name="TextBox 23">
            <a:extLst>
              <a:ext uri="{FF2B5EF4-FFF2-40B4-BE49-F238E27FC236}">
                <a16:creationId xmlns:a16="http://schemas.microsoft.com/office/drawing/2014/main" id="{4DF4020B-6ECE-4E7C-B067-D9983A101477}"/>
              </a:ext>
            </a:extLst>
          </p:cNvPr>
          <p:cNvSpPr txBox="1"/>
          <p:nvPr/>
        </p:nvSpPr>
        <p:spPr>
          <a:xfrm>
            <a:off x="617129" y="1352269"/>
            <a:ext cx="891975" cy="830997"/>
          </a:xfrm>
          <a:prstGeom prst="rect">
            <a:avLst/>
          </a:prstGeom>
          <a:noFill/>
        </p:spPr>
        <p:txBody>
          <a:bodyPr wrap="square">
            <a:spAutoFit/>
          </a:bodyPr>
          <a:lstStyle/>
          <a:p>
            <a:pPr algn="ctr"/>
            <a:r>
              <a:rPr lang="en-US" sz="2400" b="1" dirty="0">
                <a:solidFill>
                  <a:schemeClr val="tx1"/>
                </a:solidFill>
                <a:latin typeface="Prompt Black"/>
              </a:rPr>
              <a:t>Step 3 </a:t>
            </a:r>
          </a:p>
        </p:txBody>
      </p:sp>
      <p:pic>
        <p:nvPicPr>
          <p:cNvPr id="2" name="Picture 1">
            <a:extLst>
              <a:ext uri="{FF2B5EF4-FFF2-40B4-BE49-F238E27FC236}">
                <a16:creationId xmlns:a16="http://schemas.microsoft.com/office/drawing/2014/main" id="{C1C25443-2F56-4959-A9E4-1D4C1888BF59}"/>
              </a:ext>
            </a:extLst>
          </p:cNvPr>
          <p:cNvPicPr>
            <a:picLocks noChangeAspect="1"/>
          </p:cNvPicPr>
          <p:nvPr/>
        </p:nvPicPr>
        <p:blipFill>
          <a:blip r:embed="rId6"/>
          <a:stretch>
            <a:fillRect/>
          </a:stretch>
        </p:blipFill>
        <p:spPr>
          <a:xfrm>
            <a:off x="5497830" y="158619"/>
            <a:ext cx="1689779" cy="606588"/>
          </a:xfrm>
          <a:prstGeom prst="rect">
            <a:avLst/>
          </a:prstGeom>
        </p:spPr>
      </p:pic>
    </p:spTree>
    <p:extLst>
      <p:ext uri="{BB962C8B-B14F-4D97-AF65-F5344CB8AC3E}">
        <p14:creationId xmlns:p14="http://schemas.microsoft.com/office/powerpoint/2010/main" val="3009323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2701" y="1202187"/>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161781" y="1259472"/>
            <a:ext cx="4782753" cy="830997"/>
          </a:xfrm>
          <a:prstGeom prst="rect">
            <a:avLst/>
          </a:prstGeom>
          <a:noFill/>
        </p:spPr>
        <p:txBody>
          <a:bodyPr wrap="square">
            <a:spAutoFit/>
          </a:bodyPr>
          <a:lstStyle/>
          <a:p>
            <a:pPr algn="ctr"/>
            <a:r>
              <a:rPr lang="en-US" sz="2400" b="1" dirty="0">
                <a:solidFill>
                  <a:schemeClr val="tx1"/>
                </a:solidFill>
                <a:latin typeface="Prompt Black"/>
              </a:rPr>
              <a:t>Many teachers like to use the principles of the global goals  </a:t>
            </a:r>
          </a:p>
        </p:txBody>
      </p:sp>
      <p:pic>
        <p:nvPicPr>
          <p:cNvPr id="2" name="Picture 1">
            <a:extLst>
              <a:ext uri="{FF2B5EF4-FFF2-40B4-BE49-F238E27FC236}">
                <a16:creationId xmlns:a16="http://schemas.microsoft.com/office/drawing/2014/main" id="{5A9D1A2F-33DD-422B-931A-33C73DB6995D}"/>
              </a:ext>
            </a:extLst>
          </p:cNvPr>
          <p:cNvPicPr>
            <a:picLocks noChangeAspect="1"/>
          </p:cNvPicPr>
          <p:nvPr/>
        </p:nvPicPr>
        <p:blipFill>
          <a:blip r:embed="rId4"/>
          <a:stretch>
            <a:fillRect/>
          </a:stretch>
        </p:blipFill>
        <p:spPr>
          <a:xfrm>
            <a:off x="75762" y="2755254"/>
            <a:ext cx="7408150" cy="7284680"/>
          </a:xfrm>
          <a:prstGeom prst="rect">
            <a:avLst/>
          </a:prstGeom>
        </p:spPr>
      </p:pic>
      <p:sp>
        <p:nvSpPr>
          <p:cNvPr id="3" name="Rectangle: Rounded Corners 2">
            <a:extLst>
              <a:ext uri="{FF2B5EF4-FFF2-40B4-BE49-F238E27FC236}">
                <a16:creationId xmlns:a16="http://schemas.microsoft.com/office/drawing/2014/main" id="{0C890B4F-E8F3-4AD8-9262-FE45F4303611}"/>
              </a:ext>
            </a:extLst>
          </p:cNvPr>
          <p:cNvSpPr/>
          <p:nvPr/>
        </p:nvSpPr>
        <p:spPr>
          <a:xfrm>
            <a:off x="700417" y="2831565"/>
            <a:ext cx="6349135"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5">
            <a:extLst>
              <a:ext uri="{FF2B5EF4-FFF2-40B4-BE49-F238E27FC236}">
                <a16:creationId xmlns:a16="http://schemas.microsoft.com/office/drawing/2014/main" id="{339DA338-0E83-439C-8ECD-2AD1344C6D96}"/>
              </a:ext>
            </a:extLst>
          </p:cNvPr>
          <p:cNvSpPr>
            <a:spLocks noChangeArrowheads="1"/>
          </p:cNvSpPr>
          <p:nvPr/>
        </p:nvSpPr>
        <p:spPr bwMode="auto">
          <a:xfrm>
            <a:off x="1988108" y="2865274"/>
            <a:ext cx="3185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b="1" dirty="0">
                <a:latin typeface="Prompt Black"/>
              </a:rPr>
              <a:t>Global Goals principles</a:t>
            </a:r>
            <a:r>
              <a:rPr lang="en-US" altLang="en-US" dirty="0">
                <a:latin typeface="Prompt Black"/>
              </a:rPr>
              <a:t> </a:t>
            </a:r>
            <a:endParaRPr lang="en-GB" altLang="en-US" dirty="0">
              <a:latin typeface="Prompt Black"/>
            </a:endParaRPr>
          </a:p>
        </p:txBody>
      </p:sp>
      <p:sp>
        <p:nvSpPr>
          <p:cNvPr id="26" name="TextBox 25">
            <a:extLst>
              <a:ext uri="{FF2B5EF4-FFF2-40B4-BE49-F238E27FC236}">
                <a16:creationId xmlns:a16="http://schemas.microsoft.com/office/drawing/2014/main" id="{BCB77268-7CA6-43E6-B850-571775B6EC2B}"/>
              </a:ext>
            </a:extLst>
          </p:cNvPr>
          <p:cNvSpPr txBox="1"/>
          <p:nvPr/>
        </p:nvSpPr>
        <p:spPr>
          <a:xfrm>
            <a:off x="209017" y="3955650"/>
            <a:ext cx="7141641" cy="2343719"/>
          </a:xfrm>
          <a:prstGeom prst="rect">
            <a:avLst/>
          </a:prstGeom>
          <a:solidFill>
            <a:schemeClr val="accent6">
              <a:lumMod val="20000"/>
              <a:lumOff val="80000"/>
            </a:schemeClr>
          </a:solidFill>
        </p:spPr>
        <p:txBody>
          <a:bodyPr wrap="square">
            <a:spAutoFit/>
          </a:bodyPr>
          <a:lstStyle/>
          <a:p>
            <a:pPr marL="285750" indent="-285750" eaLnBrk="1" hangingPunct="1">
              <a:lnSpc>
                <a:spcPct val="80000"/>
              </a:lnSpc>
              <a:buFont typeface="Arial" panose="020B0604020202020204" pitchFamily="34" charset="0"/>
              <a:buChar char="•"/>
              <a:defRPr/>
            </a:pPr>
            <a:r>
              <a:rPr lang="en-GB" altLang="en-US" dirty="0">
                <a:solidFill>
                  <a:schemeClr val="tx1"/>
                </a:solidFill>
                <a:latin typeface="Prompt" panose="020B0604020202020204" charset="-34"/>
                <a:ea typeface="ＭＳ Ｐゴシック" charset="-128"/>
                <a:cs typeface="Prompt" panose="020B0604020202020204" charset="-34"/>
              </a:rPr>
              <a:t>No one left behind, ensuring human rights are enjoyed by all </a:t>
            </a:r>
          </a:p>
          <a:p>
            <a:pPr marL="285750" indent="-285750" eaLnBrk="1" hangingPunct="1">
              <a:lnSpc>
                <a:spcPct val="80000"/>
              </a:lnSpc>
              <a:buFont typeface="Arial" panose="020B0604020202020204" pitchFamily="34" charset="0"/>
              <a:buChar char="•"/>
              <a:defRPr/>
            </a:pPr>
            <a:endParaRPr lang="en-GB" altLang="en-US" dirty="0">
              <a:solidFill>
                <a:schemeClr val="tx1"/>
              </a:solidFill>
              <a:latin typeface="Prompt" panose="020B0604020202020204" charset="-34"/>
              <a:ea typeface="ＭＳ Ｐゴシック" charset="-128"/>
              <a:cs typeface="Prompt" panose="020B0604020202020204" charset="-34"/>
            </a:endParaRPr>
          </a:p>
          <a:p>
            <a:pPr marL="285750" indent="-285750" eaLnBrk="1" hangingPunct="1">
              <a:lnSpc>
                <a:spcPct val="80000"/>
              </a:lnSpc>
              <a:buFont typeface="Arial" panose="020B0604020202020204" pitchFamily="34" charset="0"/>
              <a:buChar char="•"/>
              <a:defRPr/>
            </a:pPr>
            <a:r>
              <a:rPr lang="en-GB" altLang="en-US" dirty="0">
                <a:solidFill>
                  <a:schemeClr val="tx1"/>
                </a:solidFill>
                <a:latin typeface="Prompt" panose="020B0604020202020204" charset="-34"/>
                <a:ea typeface="ＭＳ Ｐゴシック" charset="-128"/>
                <a:cs typeface="Prompt" panose="020B0604020202020204" charset="-34"/>
              </a:rPr>
              <a:t>Sustainable development at the core, transforming our use of natural resources</a:t>
            </a:r>
          </a:p>
          <a:p>
            <a:pPr marL="285750" indent="-285750" eaLnBrk="1" hangingPunct="1">
              <a:lnSpc>
                <a:spcPct val="80000"/>
              </a:lnSpc>
              <a:buFont typeface="Arial" panose="020B0604020202020204" pitchFamily="34" charset="0"/>
              <a:buChar char="•"/>
              <a:defRPr/>
            </a:pPr>
            <a:endParaRPr lang="en-GB" altLang="en-US" dirty="0">
              <a:solidFill>
                <a:schemeClr val="tx1"/>
              </a:solidFill>
              <a:latin typeface="Prompt" panose="020B0604020202020204" charset="-34"/>
              <a:ea typeface="ＭＳ Ｐゴシック" charset="-128"/>
              <a:cs typeface="Prompt" panose="020B0604020202020204" charset="-34"/>
            </a:endParaRPr>
          </a:p>
          <a:p>
            <a:pPr marL="285750" indent="-285750" eaLnBrk="1" hangingPunct="1">
              <a:lnSpc>
                <a:spcPct val="80000"/>
              </a:lnSpc>
              <a:buFont typeface="Arial" panose="020B0604020202020204" pitchFamily="34" charset="0"/>
              <a:buChar char="•"/>
              <a:defRPr/>
            </a:pPr>
            <a:r>
              <a:rPr lang="en-GB" altLang="en-US" dirty="0">
                <a:solidFill>
                  <a:schemeClr val="tx1"/>
                </a:solidFill>
                <a:latin typeface="Prompt" panose="020B0604020202020204" charset="-34"/>
                <a:ea typeface="ＭＳ Ｐゴシック" charset="-128"/>
                <a:cs typeface="Prompt" panose="020B0604020202020204" charset="-34"/>
              </a:rPr>
              <a:t>Changed patterns of consumption and production, creating a more equitable world</a:t>
            </a:r>
          </a:p>
          <a:p>
            <a:pPr marL="285750" indent="-285750" eaLnBrk="1" hangingPunct="1">
              <a:lnSpc>
                <a:spcPct val="80000"/>
              </a:lnSpc>
              <a:buFont typeface="Arial" panose="020B0604020202020204" pitchFamily="34" charset="0"/>
              <a:buChar char="•"/>
              <a:defRPr/>
            </a:pPr>
            <a:endParaRPr lang="en-GB" altLang="en-US" dirty="0">
              <a:solidFill>
                <a:schemeClr val="tx1"/>
              </a:solidFill>
              <a:latin typeface="Prompt" panose="020B0604020202020204" charset="-34"/>
              <a:ea typeface="ＭＳ Ｐゴシック" charset="-128"/>
              <a:cs typeface="Prompt" panose="020B0604020202020204" charset="-34"/>
            </a:endParaRPr>
          </a:p>
          <a:p>
            <a:pPr marL="285750" indent="-285750" eaLnBrk="1" hangingPunct="1">
              <a:lnSpc>
                <a:spcPct val="80000"/>
              </a:lnSpc>
              <a:buFont typeface="Arial" panose="020B0604020202020204" pitchFamily="34" charset="0"/>
              <a:buChar char="•"/>
              <a:defRPr/>
            </a:pPr>
            <a:r>
              <a:rPr lang="en-GB" altLang="en-US" dirty="0">
                <a:solidFill>
                  <a:schemeClr val="tx1"/>
                </a:solidFill>
                <a:latin typeface="Prompt" panose="020B0604020202020204" charset="-34"/>
                <a:ea typeface="ＭＳ Ｐゴシック" charset="-128"/>
                <a:cs typeface="Prompt" panose="020B0604020202020204" charset="-34"/>
              </a:rPr>
              <a:t>Peace and accountability for all states and Institutions, promoting the well being of all </a:t>
            </a:r>
          </a:p>
          <a:p>
            <a:pPr marL="285750" indent="-285750" eaLnBrk="1" hangingPunct="1">
              <a:lnSpc>
                <a:spcPct val="80000"/>
              </a:lnSpc>
              <a:buFont typeface="Arial" panose="020B0604020202020204" pitchFamily="34" charset="0"/>
              <a:buChar char="•"/>
              <a:defRPr/>
            </a:pPr>
            <a:endParaRPr lang="en-GB" altLang="en-US" dirty="0">
              <a:solidFill>
                <a:schemeClr val="tx1"/>
              </a:solidFill>
              <a:latin typeface="Prompt" panose="020B0604020202020204" charset="-34"/>
              <a:ea typeface="ＭＳ Ｐゴシック" charset="-128"/>
              <a:cs typeface="Prompt" panose="020B0604020202020204" charset="-34"/>
            </a:endParaRPr>
          </a:p>
          <a:p>
            <a:pPr marL="285750" indent="-285750" eaLnBrk="1" hangingPunct="1">
              <a:lnSpc>
                <a:spcPct val="80000"/>
              </a:lnSpc>
              <a:buFont typeface="Arial" panose="020B0604020202020204" pitchFamily="34" charset="0"/>
              <a:buChar char="•"/>
              <a:defRPr/>
            </a:pPr>
            <a:r>
              <a:rPr lang="en-GB" altLang="en-US" dirty="0">
                <a:solidFill>
                  <a:schemeClr val="tx1"/>
                </a:solidFill>
                <a:latin typeface="Prompt" panose="020B0604020202020204" charset="-34"/>
                <a:ea typeface="ＭＳ Ｐゴシック" charset="-128"/>
                <a:cs typeface="Prompt" panose="020B0604020202020204" charset="-34"/>
              </a:rPr>
              <a:t>Partnerships for global social justice, merging environment and development agendas</a:t>
            </a:r>
            <a:r>
              <a:rPr lang="en-GB" altLang="en-US" dirty="0">
                <a:solidFill>
                  <a:schemeClr val="bg1"/>
                </a:solidFill>
                <a:latin typeface="Prompt" panose="020B0604020202020204" charset="-34"/>
                <a:ea typeface="ＭＳ Ｐゴシック" charset="-128"/>
                <a:cs typeface="Prompt" panose="020B0604020202020204" charset="-34"/>
              </a:rPr>
              <a:t>.</a:t>
            </a:r>
          </a:p>
        </p:txBody>
      </p:sp>
      <p:sp>
        <p:nvSpPr>
          <p:cNvPr id="32" name="TextBox 31">
            <a:extLst>
              <a:ext uri="{FF2B5EF4-FFF2-40B4-BE49-F238E27FC236}">
                <a16:creationId xmlns:a16="http://schemas.microsoft.com/office/drawing/2014/main" id="{240AE425-4248-4C60-A96C-A016E90B47FD}"/>
              </a:ext>
            </a:extLst>
          </p:cNvPr>
          <p:cNvSpPr txBox="1"/>
          <p:nvPr/>
        </p:nvSpPr>
        <p:spPr>
          <a:xfrm>
            <a:off x="556729" y="1443487"/>
            <a:ext cx="817439" cy="830997"/>
          </a:xfrm>
          <a:prstGeom prst="rect">
            <a:avLst/>
          </a:prstGeom>
          <a:noFill/>
        </p:spPr>
        <p:txBody>
          <a:bodyPr wrap="square">
            <a:spAutoFit/>
          </a:bodyPr>
          <a:lstStyle/>
          <a:p>
            <a:pPr algn="ctr"/>
            <a:r>
              <a:rPr lang="en-US" sz="2400" b="1" dirty="0">
                <a:solidFill>
                  <a:schemeClr val="tx1"/>
                </a:solidFill>
                <a:latin typeface="Prompt Black"/>
              </a:rPr>
              <a:t>Step 3</a:t>
            </a:r>
          </a:p>
        </p:txBody>
      </p:sp>
      <p:pic>
        <p:nvPicPr>
          <p:cNvPr id="33" name="Picture 32">
            <a:extLst>
              <a:ext uri="{FF2B5EF4-FFF2-40B4-BE49-F238E27FC236}">
                <a16:creationId xmlns:a16="http://schemas.microsoft.com/office/drawing/2014/main" id="{BBBA4D74-4B77-478C-9090-60C0F17E85A0}"/>
              </a:ext>
            </a:extLst>
          </p:cNvPr>
          <p:cNvPicPr>
            <a:picLocks noChangeAspect="1"/>
          </p:cNvPicPr>
          <p:nvPr/>
        </p:nvPicPr>
        <p:blipFill>
          <a:blip r:embed="rId5"/>
          <a:stretch>
            <a:fillRect/>
          </a:stretch>
        </p:blipFill>
        <p:spPr>
          <a:xfrm>
            <a:off x="1417432" y="7791210"/>
            <a:ext cx="4724809" cy="2255716"/>
          </a:xfrm>
          <a:prstGeom prst="rect">
            <a:avLst/>
          </a:prstGeom>
          <a:solidFill>
            <a:srgbClr val="92D050"/>
          </a:solidFill>
        </p:spPr>
      </p:pic>
      <p:pic>
        <p:nvPicPr>
          <p:cNvPr id="5" name="Picture 4">
            <a:extLst>
              <a:ext uri="{FF2B5EF4-FFF2-40B4-BE49-F238E27FC236}">
                <a16:creationId xmlns:a16="http://schemas.microsoft.com/office/drawing/2014/main" id="{A748ACDC-C5D2-4589-8C0D-A9F2DD8368AC}"/>
              </a:ext>
            </a:extLst>
          </p:cNvPr>
          <p:cNvPicPr>
            <a:picLocks noChangeAspect="1"/>
          </p:cNvPicPr>
          <p:nvPr/>
        </p:nvPicPr>
        <p:blipFill>
          <a:blip r:embed="rId6"/>
          <a:stretch>
            <a:fillRect/>
          </a:stretch>
        </p:blipFill>
        <p:spPr>
          <a:xfrm>
            <a:off x="5574690" y="116248"/>
            <a:ext cx="1775968" cy="637528"/>
          </a:xfrm>
          <a:prstGeom prst="rect">
            <a:avLst/>
          </a:prstGeom>
        </p:spPr>
      </p:pic>
    </p:spTree>
    <p:extLst>
      <p:ext uri="{BB962C8B-B14F-4D97-AF65-F5344CB8AC3E}">
        <p14:creationId xmlns:p14="http://schemas.microsoft.com/office/powerpoint/2010/main" val="15507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 calcmode="lin" valueType="num">
                                      <p:cBhvr additive="base">
                                        <p:cTn id="21"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xEl>
                                              <p:pRg st="6" end="6"/>
                                            </p:txEl>
                                          </p:spTgt>
                                        </p:tgtEl>
                                        <p:attrNameLst>
                                          <p:attrName>style.visibility</p:attrName>
                                        </p:attrNameLst>
                                      </p:cBhvr>
                                      <p:to>
                                        <p:strVal val="visible"/>
                                      </p:to>
                                    </p:set>
                                    <p:anim calcmode="lin" valueType="num">
                                      <p:cBhvr additive="base">
                                        <p:cTn id="27" dur="500" fill="hold"/>
                                        <p:tgtEl>
                                          <p:spTgt spid="26">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6">
                                            <p:txEl>
                                              <p:pRg st="8" end="8"/>
                                            </p:txEl>
                                          </p:spTgt>
                                        </p:tgtEl>
                                        <p:attrNameLst>
                                          <p:attrName>style.visibility</p:attrName>
                                        </p:attrNameLst>
                                      </p:cBhvr>
                                      <p:to>
                                        <p:strVal val="visible"/>
                                      </p:to>
                                    </p:set>
                                    <p:anim calcmode="lin" valueType="num">
                                      <p:cBhvr additive="base">
                                        <p:cTn id="33" dur="500" fill="hold"/>
                                        <p:tgtEl>
                                          <p:spTgt spid="26">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2701" y="1164836"/>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161781" y="1259472"/>
            <a:ext cx="4782753" cy="1200329"/>
          </a:xfrm>
          <a:prstGeom prst="rect">
            <a:avLst/>
          </a:prstGeom>
          <a:noFill/>
        </p:spPr>
        <p:txBody>
          <a:bodyPr wrap="square">
            <a:spAutoFit/>
          </a:bodyPr>
          <a:lstStyle/>
          <a:p>
            <a:pPr algn="ctr"/>
            <a:r>
              <a:rPr lang="en-US" sz="2400" b="1" dirty="0">
                <a:solidFill>
                  <a:schemeClr val="tx1"/>
                </a:solidFill>
                <a:latin typeface="Prompt Black"/>
              </a:rPr>
              <a:t>How can the SDGs support school curriculums? </a:t>
            </a:r>
          </a:p>
          <a:p>
            <a:pPr algn="ctr"/>
            <a:endParaRPr lang="en-US" sz="2400" b="1" dirty="0">
              <a:solidFill>
                <a:schemeClr val="tx1"/>
              </a:solidFill>
              <a:latin typeface="Prompt Black"/>
            </a:endParaRPr>
          </a:p>
        </p:txBody>
      </p:sp>
      <p:sp>
        <p:nvSpPr>
          <p:cNvPr id="21" name="TextBox 20">
            <a:extLst>
              <a:ext uri="{FF2B5EF4-FFF2-40B4-BE49-F238E27FC236}">
                <a16:creationId xmlns:a16="http://schemas.microsoft.com/office/drawing/2014/main" id="{C9CA6DD7-EA60-481B-9D0E-B6A96CA204AB}"/>
              </a:ext>
            </a:extLst>
          </p:cNvPr>
          <p:cNvSpPr txBox="1"/>
          <p:nvPr/>
        </p:nvSpPr>
        <p:spPr>
          <a:xfrm>
            <a:off x="115740" y="2546045"/>
            <a:ext cx="7187957" cy="461665"/>
          </a:xfrm>
          <a:prstGeom prst="rect">
            <a:avLst/>
          </a:prstGeom>
          <a:noFill/>
        </p:spPr>
        <p:txBody>
          <a:bodyPr wrap="square">
            <a:spAutoFit/>
          </a:bodyPr>
          <a:lstStyle/>
          <a:p>
            <a:r>
              <a:rPr lang="en-GB" sz="2400" b="1" i="0" u="none" strike="noStrike" baseline="0" dirty="0">
                <a:solidFill>
                  <a:srgbClr val="000000"/>
                </a:solidFill>
                <a:latin typeface="Prompt Black"/>
              </a:rPr>
              <a:t>.</a:t>
            </a:r>
            <a:endParaRPr lang="en-GB" sz="2400" dirty="0"/>
          </a:p>
        </p:txBody>
      </p:sp>
      <p:sp>
        <p:nvSpPr>
          <p:cNvPr id="2" name="Oval 1">
            <a:extLst>
              <a:ext uri="{FF2B5EF4-FFF2-40B4-BE49-F238E27FC236}">
                <a16:creationId xmlns:a16="http://schemas.microsoft.com/office/drawing/2014/main" id="{F6DEAD62-18CC-44BF-9302-A0D37EBF56FB}"/>
              </a:ext>
            </a:extLst>
          </p:cNvPr>
          <p:cNvSpPr/>
          <p:nvPr/>
        </p:nvSpPr>
        <p:spPr>
          <a:xfrm>
            <a:off x="2314544" y="5336010"/>
            <a:ext cx="2693628" cy="18732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dirty="0">
                <a:latin typeface="Prompt" panose="020B0604020202020204" charset="-34"/>
                <a:cs typeface="Prompt" panose="020B0604020202020204" charset="-34"/>
              </a:rPr>
              <a:t>Global Citizenship</a:t>
            </a:r>
          </a:p>
        </p:txBody>
      </p:sp>
      <p:sp>
        <p:nvSpPr>
          <p:cNvPr id="25" name="Oval 24">
            <a:extLst>
              <a:ext uri="{FF2B5EF4-FFF2-40B4-BE49-F238E27FC236}">
                <a16:creationId xmlns:a16="http://schemas.microsoft.com/office/drawing/2014/main" id="{FAF2D154-C4AE-4112-88CC-14F64646E3D3}"/>
              </a:ext>
            </a:extLst>
          </p:cNvPr>
          <p:cNvSpPr/>
          <p:nvPr/>
        </p:nvSpPr>
        <p:spPr>
          <a:xfrm>
            <a:off x="162701" y="6730071"/>
            <a:ext cx="2305050" cy="18716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dirty="0">
                <a:latin typeface="Prompt" panose="020B0604020202020204" charset="-34"/>
                <a:cs typeface="Prompt" panose="020B0604020202020204" charset="-34"/>
              </a:rPr>
              <a:t>Human Rights</a:t>
            </a:r>
          </a:p>
        </p:txBody>
      </p:sp>
      <p:sp>
        <p:nvSpPr>
          <p:cNvPr id="33" name="Oval 32">
            <a:extLst>
              <a:ext uri="{FF2B5EF4-FFF2-40B4-BE49-F238E27FC236}">
                <a16:creationId xmlns:a16="http://schemas.microsoft.com/office/drawing/2014/main" id="{45FD4BDE-8D5F-4702-A342-9E848A6F5664}"/>
              </a:ext>
            </a:extLst>
          </p:cNvPr>
          <p:cNvSpPr/>
          <p:nvPr/>
        </p:nvSpPr>
        <p:spPr>
          <a:xfrm>
            <a:off x="44170" y="4123926"/>
            <a:ext cx="2303462" cy="18732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dirty="0">
                <a:latin typeface="Prompt" panose="020B0604020202020204" charset="-34"/>
                <a:cs typeface="Prompt" panose="020B0604020202020204" charset="-34"/>
              </a:rPr>
              <a:t> Social Justice </a:t>
            </a:r>
          </a:p>
        </p:txBody>
      </p:sp>
      <p:sp>
        <p:nvSpPr>
          <p:cNvPr id="35" name="Oval 34">
            <a:extLst>
              <a:ext uri="{FF2B5EF4-FFF2-40B4-BE49-F238E27FC236}">
                <a16:creationId xmlns:a16="http://schemas.microsoft.com/office/drawing/2014/main" id="{E8412716-33FA-4D25-A841-BA409081C7D2}"/>
              </a:ext>
            </a:extLst>
          </p:cNvPr>
          <p:cNvSpPr/>
          <p:nvPr/>
        </p:nvSpPr>
        <p:spPr>
          <a:xfrm>
            <a:off x="5245131" y="4535337"/>
            <a:ext cx="2303462" cy="18732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sz="1800" dirty="0">
                <a:latin typeface="Prompt" panose="020B0604020202020204" charset="-34"/>
                <a:cs typeface="Prompt" panose="020B0604020202020204" charset="-34"/>
              </a:rPr>
              <a:t>  </a:t>
            </a:r>
            <a:r>
              <a:rPr lang="en-GB" altLang="en-US" sz="2800" dirty="0">
                <a:latin typeface="Prompt Black"/>
                <a:cs typeface="Prompt" panose="020B0604020202020204" charset="-34"/>
              </a:rPr>
              <a:t>peace and Conflict </a:t>
            </a:r>
          </a:p>
        </p:txBody>
      </p:sp>
      <p:sp>
        <p:nvSpPr>
          <p:cNvPr id="41" name="Oval 40">
            <a:extLst>
              <a:ext uri="{FF2B5EF4-FFF2-40B4-BE49-F238E27FC236}">
                <a16:creationId xmlns:a16="http://schemas.microsoft.com/office/drawing/2014/main" id="{6071CF0D-BFB0-4DEB-A5EB-94A5E0525D2C}"/>
              </a:ext>
            </a:extLst>
          </p:cNvPr>
          <p:cNvSpPr/>
          <p:nvPr/>
        </p:nvSpPr>
        <p:spPr>
          <a:xfrm>
            <a:off x="2308918" y="8396341"/>
            <a:ext cx="3205116" cy="1680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dirty="0">
                <a:latin typeface="Prompt" panose="020B0604020202020204" charset="-34"/>
                <a:cs typeface="Prompt" panose="020B0604020202020204" charset="-34"/>
              </a:rPr>
              <a:t>Sustainable Development </a:t>
            </a:r>
          </a:p>
        </p:txBody>
      </p:sp>
      <p:sp>
        <p:nvSpPr>
          <p:cNvPr id="45" name="Oval 44">
            <a:extLst>
              <a:ext uri="{FF2B5EF4-FFF2-40B4-BE49-F238E27FC236}">
                <a16:creationId xmlns:a16="http://schemas.microsoft.com/office/drawing/2014/main" id="{0EBDAB27-8F51-4BC9-8CD1-F100A205A365}"/>
              </a:ext>
            </a:extLst>
          </p:cNvPr>
          <p:cNvSpPr/>
          <p:nvPr/>
        </p:nvSpPr>
        <p:spPr>
          <a:xfrm>
            <a:off x="5081905" y="6824623"/>
            <a:ext cx="2303462" cy="18732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dirty="0">
                <a:latin typeface="Prompt" panose="020B0604020202020204" charset="-34"/>
                <a:cs typeface="Prompt" panose="020B0604020202020204" charset="-34"/>
              </a:rPr>
              <a:t>Identity and Diversity</a:t>
            </a:r>
          </a:p>
        </p:txBody>
      </p:sp>
      <p:sp>
        <p:nvSpPr>
          <p:cNvPr id="47" name="Oval 46">
            <a:extLst>
              <a:ext uri="{FF2B5EF4-FFF2-40B4-BE49-F238E27FC236}">
                <a16:creationId xmlns:a16="http://schemas.microsoft.com/office/drawing/2014/main" id="{D601D8DE-FADD-47E9-8D88-3EA3A20EEF17}"/>
              </a:ext>
            </a:extLst>
          </p:cNvPr>
          <p:cNvSpPr/>
          <p:nvPr/>
        </p:nvSpPr>
        <p:spPr>
          <a:xfrm>
            <a:off x="2329282" y="2805705"/>
            <a:ext cx="3305708" cy="18732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dirty="0">
                <a:latin typeface="Prompt Black "/>
              </a:rPr>
              <a:t>Globalisation and Interdependence</a:t>
            </a:r>
          </a:p>
        </p:txBody>
      </p:sp>
      <p:sp>
        <p:nvSpPr>
          <p:cNvPr id="26" name="TextBox 25">
            <a:extLst>
              <a:ext uri="{FF2B5EF4-FFF2-40B4-BE49-F238E27FC236}">
                <a16:creationId xmlns:a16="http://schemas.microsoft.com/office/drawing/2014/main" id="{15482F54-B34E-40B5-97EA-6ED10CCFB653}"/>
              </a:ext>
            </a:extLst>
          </p:cNvPr>
          <p:cNvSpPr txBox="1"/>
          <p:nvPr/>
        </p:nvSpPr>
        <p:spPr>
          <a:xfrm>
            <a:off x="439329" y="1650202"/>
            <a:ext cx="945832" cy="830997"/>
          </a:xfrm>
          <a:prstGeom prst="rect">
            <a:avLst/>
          </a:prstGeom>
          <a:noFill/>
        </p:spPr>
        <p:txBody>
          <a:bodyPr wrap="square">
            <a:spAutoFit/>
          </a:bodyPr>
          <a:lstStyle/>
          <a:p>
            <a:pPr algn="ctr"/>
            <a:r>
              <a:rPr lang="en-US" sz="2400" b="1" dirty="0">
                <a:solidFill>
                  <a:schemeClr val="tx1"/>
                </a:solidFill>
                <a:latin typeface="Prompt Black"/>
              </a:rPr>
              <a:t>Step 3 </a:t>
            </a:r>
          </a:p>
        </p:txBody>
      </p:sp>
      <p:sp>
        <p:nvSpPr>
          <p:cNvPr id="4" name="Rectangle 3">
            <a:extLst>
              <a:ext uri="{FF2B5EF4-FFF2-40B4-BE49-F238E27FC236}">
                <a16:creationId xmlns:a16="http://schemas.microsoft.com/office/drawing/2014/main" id="{9C816ACC-7C17-4549-9487-AD142E9E4866}"/>
              </a:ext>
            </a:extLst>
          </p:cNvPr>
          <p:cNvSpPr/>
          <p:nvPr/>
        </p:nvSpPr>
        <p:spPr>
          <a:xfrm>
            <a:off x="132810" y="2870519"/>
            <a:ext cx="2037172" cy="105159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Prompt Black"/>
              </a:rPr>
              <a:t>The SDGs  can link to many important themes explored in schools in the UK. </a:t>
            </a:r>
          </a:p>
        </p:txBody>
      </p:sp>
      <p:pic>
        <p:nvPicPr>
          <p:cNvPr id="3" name="Picture 2">
            <a:extLst>
              <a:ext uri="{FF2B5EF4-FFF2-40B4-BE49-F238E27FC236}">
                <a16:creationId xmlns:a16="http://schemas.microsoft.com/office/drawing/2014/main" id="{51DD7564-652F-499C-907A-B56AE9FBA513}"/>
              </a:ext>
            </a:extLst>
          </p:cNvPr>
          <p:cNvPicPr>
            <a:picLocks noChangeAspect="1"/>
          </p:cNvPicPr>
          <p:nvPr/>
        </p:nvPicPr>
        <p:blipFill>
          <a:blip r:embed="rId4"/>
          <a:stretch>
            <a:fillRect/>
          </a:stretch>
        </p:blipFill>
        <p:spPr>
          <a:xfrm>
            <a:off x="5523641" y="102043"/>
            <a:ext cx="1775968" cy="637528"/>
          </a:xfrm>
          <a:prstGeom prst="rect">
            <a:avLst/>
          </a:prstGeom>
        </p:spPr>
      </p:pic>
    </p:spTree>
    <p:extLst>
      <p:ext uri="{BB962C8B-B14F-4D97-AF65-F5344CB8AC3E}">
        <p14:creationId xmlns:p14="http://schemas.microsoft.com/office/powerpoint/2010/main" val="3801180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339942" y="2093522"/>
            <a:ext cx="3819824" cy="416589"/>
          </a:xfrm>
          <a:prstGeom prst="rect">
            <a:avLst/>
          </a:prstGeom>
          <a:noFill/>
        </p:spPr>
        <p:txBody>
          <a:bodyPr wrap="square" rtlCol="0">
            <a:spAutoFit/>
          </a:bodyPr>
          <a:lstStyle/>
          <a:p>
            <a:r>
              <a:rPr lang="en-US" sz="2107" b="1" dirty="0">
                <a:solidFill>
                  <a:schemeClr val="bg1"/>
                </a:solidFill>
                <a:latin typeface="Rockwell" panose="02060603020205020403" pitchFamily="18" charset="77"/>
              </a:rPr>
              <a:t> </a:t>
            </a:r>
          </a:p>
        </p:txBody>
      </p:sp>
      <p:pic>
        <p:nvPicPr>
          <p:cNvPr id="33" name="Picture 32">
            <a:extLst>
              <a:ext uri="{FF2B5EF4-FFF2-40B4-BE49-F238E27FC236}">
                <a16:creationId xmlns:a16="http://schemas.microsoft.com/office/drawing/2014/main" id="{8C42BC24-EC48-724D-B2F8-2CCF10AC934E}"/>
              </a:ext>
            </a:extLst>
          </p:cNvPr>
          <p:cNvPicPr>
            <a:picLocks noChangeAspect="1"/>
          </p:cNvPicPr>
          <p:nvPr/>
        </p:nvPicPr>
        <p:blipFill>
          <a:blip r:embed="rId2"/>
          <a:stretch>
            <a:fillRect/>
          </a:stretch>
        </p:blipFill>
        <p:spPr>
          <a:xfrm>
            <a:off x="5045142" y="209289"/>
            <a:ext cx="1253381" cy="427837"/>
          </a:xfrm>
          <a:prstGeom prst="rect">
            <a:avLst/>
          </a:prstGeom>
        </p:spPr>
      </p:pic>
      <p:pic>
        <p:nvPicPr>
          <p:cNvPr id="35" name="Picture 34">
            <a:extLst>
              <a:ext uri="{FF2B5EF4-FFF2-40B4-BE49-F238E27FC236}">
                <a16:creationId xmlns:a16="http://schemas.microsoft.com/office/drawing/2014/main" id="{F8721194-905B-A941-A6B8-8635270C210F}"/>
              </a:ext>
            </a:extLst>
          </p:cNvPr>
          <p:cNvPicPr>
            <a:picLocks noChangeAspect="1"/>
          </p:cNvPicPr>
          <p:nvPr/>
        </p:nvPicPr>
        <p:blipFill rotWithShape="1">
          <a:blip r:embed="rId3"/>
          <a:srcRect r="76822"/>
          <a:stretch/>
        </p:blipFill>
        <p:spPr>
          <a:xfrm>
            <a:off x="6598105" y="217847"/>
            <a:ext cx="604341" cy="401546"/>
          </a:xfrm>
          <a:prstGeom prst="rect">
            <a:avLst/>
          </a:prstGeom>
        </p:spPr>
      </p:pic>
      <p:pic>
        <p:nvPicPr>
          <p:cNvPr id="29" name="Picture 28">
            <a:extLst>
              <a:ext uri="{FF2B5EF4-FFF2-40B4-BE49-F238E27FC236}">
                <a16:creationId xmlns:a16="http://schemas.microsoft.com/office/drawing/2014/main" id="{E31F21DF-EA05-ED46-8DD0-A3784B9698F5}"/>
              </a:ext>
            </a:extLst>
          </p:cNvPr>
          <p:cNvPicPr>
            <a:picLocks noChangeAspect="1"/>
          </p:cNvPicPr>
          <p:nvPr/>
        </p:nvPicPr>
        <p:blipFill rotWithShape="1">
          <a:blip r:embed="rId4"/>
          <a:srcRect l="3369" t="13159" r="3631" b="13153"/>
          <a:stretch/>
        </p:blipFill>
        <p:spPr>
          <a:xfrm>
            <a:off x="394014" y="143818"/>
            <a:ext cx="1775968" cy="597322"/>
          </a:xfrm>
          <a:prstGeom prst="rect">
            <a:avLst/>
          </a:prstGeom>
        </p:spPr>
      </p:pic>
      <p:pic>
        <p:nvPicPr>
          <p:cNvPr id="30" name="Picture 29">
            <a:extLst>
              <a:ext uri="{FF2B5EF4-FFF2-40B4-BE49-F238E27FC236}">
                <a16:creationId xmlns:a16="http://schemas.microsoft.com/office/drawing/2014/main" id="{92C12541-FB8E-C64D-B595-A402A5B3C130}"/>
              </a:ext>
            </a:extLst>
          </p:cNvPr>
          <p:cNvPicPr>
            <a:picLocks noChangeAspect="1"/>
          </p:cNvPicPr>
          <p:nvPr/>
        </p:nvPicPr>
        <p:blipFill rotWithShape="1">
          <a:blip r:embed="rId5"/>
          <a:srcRect l="15907" t="-1356" r="16705" b="8062"/>
          <a:stretch/>
        </p:blipFill>
        <p:spPr>
          <a:xfrm>
            <a:off x="209017" y="834475"/>
            <a:ext cx="7141642" cy="124623"/>
          </a:xfrm>
          <a:prstGeom prst="rect">
            <a:avLst/>
          </a:prstGeom>
        </p:spPr>
      </p:pic>
      <p:pic>
        <p:nvPicPr>
          <p:cNvPr id="32" name="Picture 31">
            <a:extLst>
              <a:ext uri="{FF2B5EF4-FFF2-40B4-BE49-F238E27FC236}">
                <a16:creationId xmlns:a16="http://schemas.microsoft.com/office/drawing/2014/main" id="{1C1760FD-942C-7744-91BF-04F3B138D585}"/>
              </a:ext>
            </a:extLst>
          </p:cNvPr>
          <p:cNvPicPr>
            <a:picLocks noChangeAspect="1"/>
          </p:cNvPicPr>
          <p:nvPr/>
        </p:nvPicPr>
        <p:blipFill rotWithShape="1">
          <a:blip r:embed="rId5"/>
          <a:srcRect l="15907" t="-1356" r="16705" b="8062"/>
          <a:stretch/>
        </p:blipFill>
        <p:spPr>
          <a:xfrm>
            <a:off x="209017" y="10096930"/>
            <a:ext cx="7141642" cy="124623"/>
          </a:xfrm>
          <a:prstGeom prst="rect">
            <a:avLst/>
          </a:prstGeom>
        </p:spPr>
      </p:pic>
      <p:sp>
        <p:nvSpPr>
          <p:cNvPr id="2" name="Rectangle: Rounded Corners 1">
            <a:extLst>
              <a:ext uri="{FF2B5EF4-FFF2-40B4-BE49-F238E27FC236}">
                <a16:creationId xmlns:a16="http://schemas.microsoft.com/office/drawing/2014/main" id="{755D1DA3-8561-403C-A798-231D4D2A0C4D}"/>
              </a:ext>
            </a:extLst>
          </p:cNvPr>
          <p:cNvSpPr/>
          <p:nvPr/>
        </p:nvSpPr>
        <p:spPr>
          <a:xfrm>
            <a:off x="209016" y="1063112"/>
            <a:ext cx="7141642" cy="361175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b="1" dirty="0">
              <a:solidFill>
                <a:schemeClr val="tx1"/>
              </a:solidFill>
            </a:endParaRPr>
          </a:p>
          <a:p>
            <a:pPr algn="ctr">
              <a:defRPr/>
            </a:pPr>
            <a:endParaRPr lang="en-GB" sz="1800" b="1" dirty="0">
              <a:solidFill>
                <a:schemeClr val="tx1"/>
              </a:solidFill>
            </a:endParaRPr>
          </a:p>
          <a:p>
            <a:pPr algn="ctr">
              <a:defRPr/>
            </a:pPr>
            <a:endParaRPr lang="en-GB" sz="1800" b="1" dirty="0">
              <a:solidFill>
                <a:schemeClr val="tx1"/>
              </a:solidFill>
            </a:endParaRPr>
          </a:p>
          <a:p>
            <a:pPr algn="ctr">
              <a:defRPr/>
            </a:pPr>
            <a:endParaRPr lang="en-GB" sz="1800" b="1" dirty="0">
              <a:solidFill>
                <a:schemeClr val="tx1"/>
              </a:solidFill>
            </a:endParaRPr>
          </a:p>
          <a:p>
            <a:pPr algn="ctr">
              <a:defRPr/>
            </a:pPr>
            <a:r>
              <a:rPr lang="en-GB" sz="1800" b="1" dirty="0">
                <a:solidFill>
                  <a:schemeClr val="tx1"/>
                </a:solidFill>
              </a:rPr>
              <a:t>Primary Schools</a:t>
            </a:r>
          </a:p>
          <a:p>
            <a:pPr marL="285750" indent="-285750">
              <a:buFont typeface="Wingdings" panose="05000000000000000000" pitchFamily="2" charset="2"/>
              <a:buChar char="q"/>
              <a:defRPr/>
            </a:pPr>
            <a:r>
              <a:rPr lang="en-GB" sz="1800" dirty="0">
                <a:solidFill>
                  <a:schemeClr val="tx1"/>
                </a:solidFill>
                <a:latin typeface="Prompt Black"/>
              </a:rPr>
              <a:t>SDGs can be integrated throughout their curriculums</a:t>
            </a:r>
          </a:p>
          <a:p>
            <a:pPr marL="285750" indent="-285750">
              <a:buFont typeface="Wingdings" panose="05000000000000000000" pitchFamily="2" charset="2"/>
              <a:buChar char="q"/>
              <a:defRPr/>
            </a:pPr>
            <a:r>
              <a:rPr lang="en-GB" sz="1800" dirty="0">
                <a:solidFill>
                  <a:schemeClr val="tx1"/>
                </a:solidFill>
                <a:latin typeface="Prompt Black"/>
              </a:rPr>
              <a:t>SDGs used for assembly and project themes</a:t>
            </a:r>
          </a:p>
          <a:p>
            <a:pPr marL="285750" indent="-285750">
              <a:buFont typeface="Wingdings" panose="05000000000000000000" pitchFamily="2" charset="2"/>
              <a:buChar char="q"/>
              <a:defRPr/>
            </a:pPr>
            <a:r>
              <a:rPr lang="en-GB" sz="1800" dirty="0">
                <a:solidFill>
                  <a:schemeClr val="tx1"/>
                </a:solidFill>
                <a:latin typeface="Prompt Black"/>
              </a:rPr>
              <a:t>Schools can link them to other global projects </a:t>
            </a:r>
          </a:p>
          <a:p>
            <a:pPr marL="285750" indent="-285750">
              <a:buFont typeface="Wingdings" panose="05000000000000000000" pitchFamily="2" charset="2"/>
              <a:buChar char="q"/>
              <a:defRPr/>
            </a:pPr>
            <a:r>
              <a:rPr lang="en-GB" sz="1800" dirty="0">
                <a:solidFill>
                  <a:schemeClr val="tx1"/>
                </a:solidFill>
                <a:latin typeface="Prompt Black"/>
              </a:rPr>
              <a:t>The goals link to themes such as equality, diversity, active citizenship, climate change. </a:t>
            </a:r>
          </a:p>
          <a:p>
            <a:pPr marL="285750" indent="-285750">
              <a:buFont typeface="Wingdings" panose="05000000000000000000" pitchFamily="2" charset="2"/>
              <a:buChar char="q"/>
              <a:defRPr/>
            </a:pPr>
            <a:r>
              <a:rPr lang="en-GB" sz="1800" dirty="0">
                <a:solidFill>
                  <a:schemeClr val="tx1"/>
                </a:solidFill>
                <a:latin typeface="Prompt Black"/>
              </a:rPr>
              <a:t> The Global goals help pupils explore the local to global links </a:t>
            </a:r>
          </a:p>
          <a:p>
            <a:pPr marL="285750" indent="-285750">
              <a:buFont typeface="Wingdings" panose="05000000000000000000" pitchFamily="2" charset="2"/>
              <a:buChar char="q"/>
              <a:defRPr/>
            </a:pPr>
            <a:r>
              <a:rPr lang="en-GB" sz="1800" dirty="0">
                <a:solidFill>
                  <a:schemeClr val="tx1"/>
                </a:solidFill>
                <a:latin typeface="Prompt Black"/>
              </a:rPr>
              <a:t>They can be linked  to staff training</a:t>
            </a:r>
          </a:p>
          <a:p>
            <a:pPr marL="285750" indent="-285750">
              <a:buFont typeface="Wingdings" panose="05000000000000000000" pitchFamily="2" charset="2"/>
              <a:buChar char="q"/>
              <a:defRPr/>
            </a:pPr>
            <a:r>
              <a:rPr lang="en-GB" sz="1800" dirty="0">
                <a:solidFill>
                  <a:schemeClr val="tx1"/>
                </a:solidFill>
                <a:latin typeface="Prompt Black"/>
              </a:rPr>
              <a:t>Linked to a change in teaching methods[ </a:t>
            </a:r>
            <a:r>
              <a:rPr lang="en-GB" sz="1800" dirty="0" err="1">
                <a:solidFill>
                  <a:schemeClr val="tx1"/>
                </a:solidFill>
                <a:latin typeface="Prompt Black"/>
              </a:rPr>
              <a:t>eg</a:t>
            </a:r>
            <a:r>
              <a:rPr lang="en-GB" sz="1800" dirty="0">
                <a:solidFill>
                  <a:schemeClr val="tx1"/>
                </a:solidFill>
                <a:latin typeface="Prompt Black"/>
              </a:rPr>
              <a:t> active learning, critical thinking P4C etc]</a:t>
            </a:r>
          </a:p>
          <a:p>
            <a:pPr marL="285750" indent="-285750">
              <a:buFont typeface="Wingdings" panose="05000000000000000000" pitchFamily="2" charset="2"/>
              <a:buChar char="q"/>
              <a:defRPr/>
            </a:pPr>
            <a:r>
              <a:rPr lang="en-GB" sz="1800" dirty="0">
                <a:solidFill>
                  <a:schemeClr val="tx1"/>
                </a:solidFill>
                <a:latin typeface="Prompt Black"/>
              </a:rPr>
              <a:t>Linked to work in the community with parents </a:t>
            </a:r>
          </a:p>
          <a:p>
            <a:pPr marL="214313" indent="-214313" algn="ctr">
              <a:buFontTx/>
              <a:buChar char="-"/>
              <a:defRPr/>
            </a:pPr>
            <a:endParaRPr lang="en-GB" sz="1800" dirty="0">
              <a:solidFill>
                <a:schemeClr val="tx1"/>
              </a:solidFill>
              <a:latin typeface="Raleway"/>
            </a:endParaRPr>
          </a:p>
          <a:p>
            <a:pPr marL="214313" indent="-214313" algn="ctr">
              <a:buFontTx/>
              <a:buChar char="-"/>
              <a:defRPr/>
            </a:pPr>
            <a:endParaRPr lang="en-GB" sz="1800" dirty="0">
              <a:solidFill>
                <a:schemeClr val="tx1"/>
              </a:solidFill>
              <a:latin typeface="Raleway"/>
            </a:endParaRPr>
          </a:p>
          <a:p>
            <a:pPr marL="214313" indent="-214313" algn="ctr">
              <a:buFontTx/>
              <a:buChar char="-"/>
              <a:defRPr/>
            </a:pPr>
            <a:endParaRPr lang="en-GB" sz="1800" dirty="0">
              <a:solidFill>
                <a:schemeClr val="tx1"/>
              </a:solidFill>
              <a:latin typeface="Raleway"/>
            </a:endParaRPr>
          </a:p>
          <a:p>
            <a:pPr marL="214313" indent="-214313" algn="ctr">
              <a:buFontTx/>
              <a:buChar char="-"/>
              <a:defRPr/>
            </a:pPr>
            <a:endParaRPr lang="en-GB" sz="1800" dirty="0">
              <a:solidFill>
                <a:schemeClr val="tx1"/>
              </a:solidFill>
            </a:endParaRPr>
          </a:p>
          <a:p>
            <a:pPr marL="214313" indent="-214313" algn="ctr">
              <a:buFontTx/>
              <a:buChar char="-"/>
              <a:defRPr/>
            </a:pPr>
            <a:endParaRPr lang="en-GB" sz="1800" dirty="0">
              <a:solidFill>
                <a:schemeClr val="tx1"/>
              </a:solidFill>
            </a:endParaRPr>
          </a:p>
        </p:txBody>
      </p:sp>
      <p:sp>
        <p:nvSpPr>
          <p:cNvPr id="3" name="Rectangle: Rounded Corners 2">
            <a:extLst>
              <a:ext uri="{FF2B5EF4-FFF2-40B4-BE49-F238E27FC236}">
                <a16:creationId xmlns:a16="http://schemas.microsoft.com/office/drawing/2014/main" id="{1C36FE8E-8893-45A7-9B41-04665D5B5957}"/>
              </a:ext>
            </a:extLst>
          </p:cNvPr>
          <p:cNvSpPr/>
          <p:nvPr/>
        </p:nvSpPr>
        <p:spPr>
          <a:xfrm>
            <a:off x="209016" y="5343128"/>
            <a:ext cx="7102691" cy="443183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b="1" dirty="0">
              <a:solidFill>
                <a:schemeClr val="tx1"/>
              </a:solidFill>
              <a:latin typeface="Raleway"/>
            </a:endParaRPr>
          </a:p>
          <a:p>
            <a:pPr algn="ctr">
              <a:defRPr/>
            </a:pPr>
            <a:endParaRPr lang="en-GB" sz="1800" b="1" dirty="0">
              <a:solidFill>
                <a:schemeClr val="tx1"/>
              </a:solidFill>
              <a:latin typeface="Raleway"/>
            </a:endParaRPr>
          </a:p>
          <a:p>
            <a:pPr algn="ctr">
              <a:defRPr/>
            </a:pPr>
            <a:endParaRPr lang="en-GB" sz="1800" b="1" dirty="0">
              <a:solidFill>
                <a:schemeClr val="tx1"/>
              </a:solidFill>
              <a:latin typeface="Raleway"/>
            </a:endParaRPr>
          </a:p>
          <a:p>
            <a:pPr algn="ctr">
              <a:defRPr/>
            </a:pPr>
            <a:endParaRPr lang="en-GB" sz="1800" b="1" dirty="0">
              <a:solidFill>
                <a:schemeClr val="tx1"/>
              </a:solidFill>
              <a:latin typeface="Raleway"/>
            </a:endParaRPr>
          </a:p>
          <a:p>
            <a:pPr algn="ctr">
              <a:defRPr/>
            </a:pPr>
            <a:endParaRPr lang="en-GB" sz="1800" b="1" dirty="0">
              <a:solidFill>
                <a:schemeClr val="tx1"/>
              </a:solidFill>
              <a:latin typeface="Raleway"/>
            </a:endParaRPr>
          </a:p>
          <a:p>
            <a:pPr algn="ctr">
              <a:defRPr/>
            </a:pPr>
            <a:endParaRPr lang="en-GB" sz="1800" b="1" dirty="0">
              <a:solidFill>
                <a:schemeClr val="tx1"/>
              </a:solidFill>
              <a:latin typeface="Raleway"/>
            </a:endParaRPr>
          </a:p>
          <a:p>
            <a:pPr algn="ctr">
              <a:defRPr/>
            </a:pPr>
            <a:r>
              <a:rPr lang="en-GB" sz="1800" b="1" dirty="0">
                <a:solidFill>
                  <a:schemeClr val="tx1"/>
                </a:solidFill>
                <a:latin typeface="Raleway"/>
              </a:rPr>
              <a:t>Secondary  Schools</a:t>
            </a:r>
          </a:p>
          <a:p>
            <a:pPr algn="ctr">
              <a:defRPr/>
            </a:pPr>
            <a:endParaRPr lang="en-GB" sz="1800" b="1" dirty="0">
              <a:solidFill>
                <a:schemeClr val="tx1"/>
              </a:solidFill>
              <a:latin typeface="Prompt Black"/>
            </a:endParaRPr>
          </a:p>
          <a:p>
            <a:pPr marL="285750" indent="-285750">
              <a:buFont typeface="Wingdings" panose="05000000000000000000" pitchFamily="2" charset="2"/>
              <a:buChar char="q"/>
              <a:defRPr/>
            </a:pPr>
            <a:r>
              <a:rPr lang="en-GB" sz="1800" b="1" dirty="0">
                <a:solidFill>
                  <a:schemeClr val="tx1"/>
                </a:solidFill>
                <a:latin typeface="Prompt Black"/>
              </a:rPr>
              <a:t>  </a:t>
            </a:r>
            <a:r>
              <a:rPr lang="en-GB" sz="1800" dirty="0">
                <a:solidFill>
                  <a:schemeClr val="tx1"/>
                </a:solidFill>
                <a:latin typeface="Prompt Black"/>
              </a:rPr>
              <a:t>The SDGs can help to engage and motivate pupils</a:t>
            </a:r>
          </a:p>
          <a:p>
            <a:pPr marL="285750" indent="-285750">
              <a:buFont typeface="Wingdings" panose="05000000000000000000" pitchFamily="2" charset="2"/>
              <a:buChar char="q"/>
              <a:defRPr/>
            </a:pPr>
            <a:r>
              <a:rPr lang="en-GB" sz="1800" dirty="0">
                <a:solidFill>
                  <a:schemeClr val="tx1"/>
                </a:solidFill>
                <a:latin typeface="Prompt Black"/>
              </a:rPr>
              <a:t>Shows how learning / problem solving can link to real world challenges</a:t>
            </a:r>
          </a:p>
          <a:p>
            <a:pPr marL="285750" indent="-285750">
              <a:buFont typeface="Wingdings" panose="05000000000000000000" pitchFamily="2" charset="2"/>
              <a:buChar char="q"/>
              <a:defRPr/>
            </a:pPr>
            <a:r>
              <a:rPr lang="en-GB" sz="1800" dirty="0">
                <a:solidFill>
                  <a:schemeClr val="tx1"/>
                </a:solidFill>
                <a:latin typeface="Prompt Black"/>
              </a:rPr>
              <a:t>The Global Goals can links to active citizenship</a:t>
            </a:r>
          </a:p>
          <a:p>
            <a:pPr marL="285750" indent="-285750">
              <a:buFont typeface="Wingdings" panose="05000000000000000000" pitchFamily="2" charset="2"/>
              <a:buChar char="q"/>
              <a:defRPr/>
            </a:pPr>
            <a:r>
              <a:rPr lang="en-GB" sz="1800" dirty="0">
                <a:solidFill>
                  <a:schemeClr val="tx1"/>
                </a:solidFill>
                <a:latin typeface="Prompt Black"/>
              </a:rPr>
              <a:t>The SDGs are popular in PSHE/ Citizenship, can feed into Geography, RE and other subjects</a:t>
            </a:r>
          </a:p>
          <a:p>
            <a:pPr marL="285750" indent="-285750">
              <a:buFont typeface="Wingdings" panose="05000000000000000000" pitchFamily="2" charset="2"/>
              <a:buChar char="q"/>
              <a:defRPr/>
            </a:pPr>
            <a:r>
              <a:rPr lang="en-GB" sz="1800" dirty="0">
                <a:solidFill>
                  <a:schemeClr val="tx1"/>
                </a:solidFill>
                <a:latin typeface="Prompt Black"/>
              </a:rPr>
              <a:t>They can be used for drop down days</a:t>
            </a:r>
          </a:p>
          <a:p>
            <a:pPr marL="285750" indent="-285750">
              <a:buFont typeface="Wingdings" panose="05000000000000000000" pitchFamily="2" charset="2"/>
              <a:buChar char="q"/>
              <a:defRPr/>
            </a:pPr>
            <a:r>
              <a:rPr lang="en-GB" sz="1800" dirty="0">
                <a:solidFill>
                  <a:schemeClr val="tx1"/>
                </a:solidFill>
                <a:latin typeface="Prompt Black"/>
              </a:rPr>
              <a:t>They can feed into SMSC/ Personal Development </a:t>
            </a:r>
          </a:p>
          <a:p>
            <a:pPr marL="214313" indent="-214313" algn="ctr">
              <a:buFontTx/>
              <a:buChar char="-"/>
              <a:defRPr/>
            </a:pPr>
            <a:endParaRPr lang="en-GB" sz="1800" dirty="0">
              <a:solidFill>
                <a:schemeClr val="tx1"/>
              </a:solidFill>
            </a:endParaRPr>
          </a:p>
          <a:p>
            <a:pPr marL="214313" indent="-214313" algn="ctr">
              <a:buFontTx/>
              <a:buChar char="-"/>
              <a:defRPr/>
            </a:pPr>
            <a:endParaRPr lang="en-GB" sz="1800" dirty="0">
              <a:solidFill>
                <a:schemeClr val="tx1"/>
              </a:solidFill>
            </a:endParaRPr>
          </a:p>
          <a:p>
            <a:pPr marL="214313" indent="-214313" algn="ctr">
              <a:buFontTx/>
              <a:buChar char="-"/>
              <a:defRPr/>
            </a:pPr>
            <a:endParaRPr lang="en-GB" sz="1800" dirty="0">
              <a:solidFill>
                <a:schemeClr val="tx1"/>
              </a:solidFill>
            </a:endParaRPr>
          </a:p>
          <a:p>
            <a:pPr marL="214313" indent="-214313" algn="ctr">
              <a:buFontTx/>
              <a:buChar char="-"/>
              <a:defRPr/>
            </a:pPr>
            <a:endParaRPr lang="en-GB" sz="1800" dirty="0">
              <a:solidFill>
                <a:schemeClr val="tx1"/>
              </a:solidFill>
            </a:endParaRPr>
          </a:p>
          <a:p>
            <a:pPr marL="214313" indent="-214313" algn="ctr">
              <a:buFontTx/>
              <a:buChar char="-"/>
              <a:defRPr/>
            </a:pPr>
            <a:endParaRPr lang="en-GB" sz="1800" dirty="0">
              <a:solidFill>
                <a:schemeClr val="tx1"/>
              </a:solidFill>
            </a:endParaRPr>
          </a:p>
          <a:p>
            <a:pPr marL="214313" indent="-214313" algn="ctr">
              <a:buFontTx/>
              <a:buChar char="-"/>
              <a:defRPr/>
            </a:pPr>
            <a:r>
              <a:rPr lang="en-GB" sz="1800" dirty="0">
                <a:solidFill>
                  <a:schemeClr val="tx1"/>
                </a:solidFill>
              </a:rPr>
              <a:t>  </a:t>
            </a:r>
          </a:p>
        </p:txBody>
      </p:sp>
    </p:spTree>
    <p:extLst>
      <p:ext uri="{BB962C8B-B14F-4D97-AF65-F5344CB8AC3E}">
        <p14:creationId xmlns:p14="http://schemas.microsoft.com/office/powerpoint/2010/main" val="316732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394014" y="5483600"/>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209017" y="1165967"/>
            <a:ext cx="7117982" cy="5844079"/>
            <a:chOff x="7553" y="3375813"/>
            <a:chExt cx="2336052" cy="4380147"/>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623729" y="2759637"/>
              <a:ext cx="1103700" cy="2336052"/>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sp>
        <p:nvSpPr>
          <p:cNvPr id="22" name="TextBox 21">
            <a:extLst>
              <a:ext uri="{FF2B5EF4-FFF2-40B4-BE49-F238E27FC236}">
                <a16:creationId xmlns:a16="http://schemas.microsoft.com/office/drawing/2014/main" id="{A604BFF7-1868-4FCC-BE2B-9C439B063A9B}"/>
              </a:ext>
            </a:extLst>
          </p:cNvPr>
          <p:cNvSpPr txBox="1"/>
          <p:nvPr/>
        </p:nvSpPr>
        <p:spPr>
          <a:xfrm>
            <a:off x="1373358" y="1263168"/>
            <a:ext cx="4782753" cy="1200329"/>
          </a:xfrm>
          <a:prstGeom prst="rect">
            <a:avLst/>
          </a:prstGeom>
          <a:noFill/>
        </p:spPr>
        <p:txBody>
          <a:bodyPr wrap="square">
            <a:spAutoFit/>
          </a:bodyPr>
          <a:lstStyle/>
          <a:p>
            <a:pPr algn="ctr"/>
            <a:r>
              <a:rPr lang="en-US" sz="2400" b="1" dirty="0">
                <a:solidFill>
                  <a:schemeClr val="tx1"/>
                </a:solidFill>
                <a:latin typeface="Prompt Black"/>
              </a:rPr>
              <a:t>Teacher Action Page</a:t>
            </a:r>
          </a:p>
          <a:p>
            <a:pPr algn="ctr"/>
            <a:r>
              <a:rPr lang="en-US" sz="2400" b="1" dirty="0">
                <a:solidFill>
                  <a:schemeClr val="tx1"/>
                </a:solidFill>
                <a:latin typeface="Prompt Black"/>
              </a:rPr>
              <a:t>Time to get thinking and planning </a:t>
            </a:r>
          </a:p>
          <a:p>
            <a:pPr algn="ctr"/>
            <a:endParaRPr lang="en-US" sz="2400" b="1" dirty="0">
              <a:solidFill>
                <a:schemeClr val="tx1"/>
              </a:solidFill>
              <a:latin typeface="Prompt Black"/>
            </a:endParaRPr>
          </a:p>
        </p:txBody>
      </p:sp>
      <p:sp>
        <p:nvSpPr>
          <p:cNvPr id="21" name="TextBox 20">
            <a:extLst>
              <a:ext uri="{FF2B5EF4-FFF2-40B4-BE49-F238E27FC236}">
                <a16:creationId xmlns:a16="http://schemas.microsoft.com/office/drawing/2014/main" id="{C9CA6DD7-EA60-481B-9D0E-B6A96CA204AB}"/>
              </a:ext>
            </a:extLst>
          </p:cNvPr>
          <p:cNvSpPr txBox="1"/>
          <p:nvPr/>
        </p:nvSpPr>
        <p:spPr>
          <a:xfrm>
            <a:off x="162379" y="2709332"/>
            <a:ext cx="7048364" cy="830997"/>
          </a:xfrm>
          <a:prstGeom prst="rect">
            <a:avLst/>
          </a:prstGeom>
          <a:noFill/>
        </p:spPr>
        <p:txBody>
          <a:bodyPr wrap="square">
            <a:spAutoFit/>
          </a:bodyPr>
          <a:lstStyle/>
          <a:p>
            <a:pPr algn="ctr">
              <a:defRPr/>
            </a:pPr>
            <a:r>
              <a:rPr lang="en-GB" sz="2400" b="1" dirty="0">
                <a:latin typeface="Prompt Black"/>
              </a:rPr>
              <a:t>For my practice</a:t>
            </a:r>
          </a:p>
          <a:p>
            <a:pPr algn="ctr">
              <a:defRPr/>
            </a:pPr>
            <a:r>
              <a:rPr lang="en-GB" sz="2400" dirty="0">
                <a:latin typeface="Prompt Black"/>
              </a:rPr>
              <a:t>To reflect: Key questions to think about today</a:t>
            </a:r>
          </a:p>
        </p:txBody>
      </p:sp>
      <p:sp>
        <p:nvSpPr>
          <p:cNvPr id="6" name="Rectangle 5">
            <a:extLst>
              <a:ext uri="{FF2B5EF4-FFF2-40B4-BE49-F238E27FC236}">
                <a16:creationId xmlns:a16="http://schemas.microsoft.com/office/drawing/2014/main" id="{A3A1520F-6F2A-4F6E-A47D-0FC7A9834522}"/>
              </a:ext>
            </a:extLst>
          </p:cNvPr>
          <p:cNvSpPr/>
          <p:nvPr/>
        </p:nvSpPr>
        <p:spPr>
          <a:xfrm>
            <a:off x="240553" y="3625381"/>
            <a:ext cx="7048365" cy="3387387"/>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chemeClr val="tx1"/>
              </a:solidFill>
              <a:latin typeface="Prompt Black"/>
            </a:endParaRPr>
          </a:p>
          <a:p>
            <a:pPr algn="ctr">
              <a:defRPr/>
            </a:pPr>
            <a:endParaRPr lang="en-GB" sz="1800" dirty="0">
              <a:solidFill>
                <a:schemeClr val="tx1"/>
              </a:solidFill>
              <a:latin typeface="Prompt Black"/>
            </a:endParaRPr>
          </a:p>
          <a:p>
            <a:pPr marL="285750" indent="-285750" algn="ctr">
              <a:buFont typeface="Wingdings" panose="05000000000000000000" pitchFamily="2" charset="2"/>
              <a:buChar char="q"/>
              <a:defRPr/>
            </a:pPr>
            <a:endParaRPr lang="en-GB" sz="1800" dirty="0">
              <a:solidFill>
                <a:schemeClr val="tx1"/>
              </a:solidFill>
              <a:latin typeface="Prompt Black"/>
            </a:endParaRPr>
          </a:p>
          <a:p>
            <a:pPr marL="285750" indent="-285750" algn="ctr">
              <a:buFont typeface="Wingdings" panose="05000000000000000000" pitchFamily="2" charset="2"/>
              <a:buChar char="q"/>
              <a:defRPr/>
            </a:pPr>
            <a:r>
              <a:rPr lang="en-GB" sz="1800" dirty="0">
                <a:solidFill>
                  <a:schemeClr val="tx1"/>
                </a:solidFill>
                <a:latin typeface="Prompt Black"/>
              </a:rPr>
              <a:t>How can global learning contribute to learning and pupil outcomes? </a:t>
            </a:r>
          </a:p>
          <a:p>
            <a:pPr marL="285750" indent="-285750" algn="ctr">
              <a:buFont typeface="Wingdings" panose="05000000000000000000" pitchFamily="2" charset="2"/>
              <a:buChar char="q"/>
              <a:defRPr/>
            </a:pPr>
            <a:endParaRPr lang="en-GB" sz="1800" dirty="0">
              <a:solidFill>
                <a:schemeClr val="tx1"/>
              </a:solidFill>
              <a:latin typeface="Prompt Black"/>
            </a:endParaRPr>
          </a:p>
          <a:p>
            <a:pPr marL="285750" indent="-285750" algn="ctr">
              <a:buFont typeface="Wingdings" panose="05000000000000000000" pitchFamily="2" charset="2"/>
              <a:buChar char="q"/>
              <a:defRPr/>
            </a:pPr>
            <a:r>
              <a:rPr lang="en-GB" sz="1800" dirty="0">
                <a:solidFill>
                  <a:schemeClr val="tx1"/>
                </a:solidFill>
                <a:latin typeface="Prompt Black"/>
              </a:rPr>
              <a:t>How could you embed global learning into your everyday classroom practice?</a:t>
            </a:r>
          </a:p>
          <a:p>
            <a:pPr marL="285750" indent="-285750" algn="ctr">
              <a:buFont typeface="Wingdings" panose="05000000000000000000" pitchFamily="2" charset="2"/>
              <a:buChar char="q"/>
              <a:defRPr/>
            </a:pPr>
            <a:endParaRPr lang="en-GB" sz="1800" dirty="0">
              <a:solidFill>
                <a:schemeClr val="tx1"/>
              </a:solidFill>
              <a:latin typeface="Prompt Black"/>
            </a:endParaRPr>
          </a:p>
          <a:p>
            <a:pPr marL="285750" indent="-285750" algn="ctr">
              <a:buFont typeface="Wingdings" panose="05000000000000000000" pitchFamily="2" charset="2"/>
              <a:buChar char="q"/>
              <a:defRPr/>
            </a:pPr>
            <a:r>
              <a:rPr lang="en-GB" sz="1800" dirty="0">
                <a:solidFill>
                  <a:schemeClr val="tx1"/>
                </a:solidFill>
                <a:latin typeface="Prompt Black"/>
              </a:rPr>
              <a:t> What impact do you think it would have on your teaching if you adopt a GL approach? Consider both the curriculum and your pedagogy</a:t>
            </a:r>
          </a:p>
          <a:p>
            <a:pPr marL="285750" indent="-285750" algn="ctr">
              <a:buFont typeface="Wingdings" panose="05000000000000000000" pitchFamily="2" charset="2"/>
              <a:buChar char="q"/>
              <a:defRPr/>
            </a:pPr>
            <a:endParaRPr lang="en-GB" sz="1800" dirty="0">
              <a:solidFill>
                <a:schemeClr val="tx1"/>
              </a:solidFill>
              <a:latin typeface="Prompt Black"/>
            </a:endParaRPr>
          </a:p>
          <a:p>
            <a:pPr marL="285750" indent="-285750" algn="ctr">
              <a:buFont typeface="Wingdings" panose="05000000000000000000" pitchFamily="2" charset="2"/>
              <a:buChar char="q"/>
              <a:defRPr/>
            </a:pPr>
            <a:r>
              <a:rPr lang="en-GB" sz="1800" dirty="0">
                <a:solidFill>
                  <a:schemeClr val="tx1"/>
                </a:solidFill>
                <a:latin typeface="Prompt Black"/>
              </a:rPr>
              <a:t>What might pupils be able to do differently as a result of a global learning focus in lessons? </a:t>
            </a:r>
          </a:p>
          <a:p>
            <a:pPr marL="285750" indent="-285750" algn="ctr">
              <a:buFont typeface="Wingdings" panose="05000000000000000000" pitchFamily="2" charset="2"/>
              <a:buChar char="q"/>
              <a:defRPr/>
            </a:pPr>
            <a:endParaRPr lang="en-GB" sz="1800" dirty="0">
              <a:solidFill>
                <a:schemeClr val="tx1"/>
              </a:solidFill>
              <a:latin typeface="Prompt Black"/>
            </a:endParaRPr>
          </a:p>
          <a:p>
            <a:pPr algn="ctr">
              <a:defRPr/>
            </a:pPr>
            <a:r>
              <a:rPr lang="en-GB" sz="1800" dirty="0">
                <a:solidFill>
                  <a:schemeClr val="tx1"/>
                </a:solidFill>
                <a:latin typeface="Prompt Black"/>
              </a:rPr>
              <a:t>  </a:t>
            </a:r>
          </a:p>
          <a:p>
            <a:pPr algn="ctr">
              <a:defRPr/>
            </a:pPr>
            <a:endParaRPr lang="en-GB" sz="1800" b="1" dirty="0">
              <a:solidFill>
                <a:schemeClr val="tx1"/>
              </a:solidFill>
              <a:latin typeface="Prompt Black"/>
            </a:endParaRPr>
          </a:p>
          <a:p>
            <a:pPr algn="ctr">
              <a:defRPr/>
            </a:pPr>
            <a:r>
              <a:rPr lang="en-GB" sz="1800" dirty="0">
                <a:solidFill>
                  <a:schemeClr val="tx1"/>
                </a:solidFill>
                <a:latin typeface="Prompt Black"/>
              </a:rPr>
              <a:t> </a:t>
            </a:r>
          </a:p>
        </p:txBody>
      </p:sp>
      <p:pic>
        <p:nvPicPr>
          <p:cNvPr id="2" name="Picture 1">
            <a:extLst>
              <a:ext uri="{FF2B5EF4-FFF2-40B4-BE49-F238E27FC236}">
                <a16:creationId xmlns:a16="http://schemas.microsoft.com/office/drawing/2014/main" id="{86CC7064-23FD-4A1E-A66A-BF11AA920A3B}"/>
              </a:ext>
            </a:extLst>
          </p:cNvPr>
          <p:cNvPicPr>
            <a:picLocks noChangeAspect="1"/>
          </p:cNvPicPr>
          <p:nvPr/>
        </p:nvPicPr>
        <p:blipFill>
          <a:blip r:embed="rId4"/>
          <a:stretch>
            <a:fillRect/>
          </a:stretch>
        </p:blipFill>
        <p:spPr>
          <a:xfrm>
            <a:off x="302293" y="7439861"/>
            <a:ext cx="6770734" cy="2855721"/>
          </a:xfrm>
          <a:prstGeom prst="rect">
            <a:avLst/>
          </a:prstGeom>
        </p:spPr>
      </p:pic>
      <p:pic>
        <p:nvPicPr>
          <p:cNvPr id="3" name="Picture 2">
            <a:extLst>
              <a:ext uri="{FF2B5EF4-FFF2-40B4-BE49-F238E27FC236}">
                <a16:creationId xmlns:a16="http://schemas.microsoft.com/office/drawing/2014/main" id="{DE6BDCEA-DD83-4129-BD10-6AD5D02D24C1}"/>
              </a:ext>
            </a:extLst>
          </p:cNvPr>
          <p:cNvPicPr>
            <a:picLocks noChangeAspect="1"/>
          </p:cNvPicPr>
          <p:nvPr/>
        </p:nvPicPr>
        <p:blipFill>
          <a:blip r:embed="rId5"/>
          <a:stretch>
            <a:fillRect/>
          </a:stretch>
        </p:blipFill>
        <p:spPr>
          <a:xfrm>
            <a:off x="5303520" y="86579"/>
            <a:ext cx="1894355" cy="680026"/>
          </a:xfrm>
          <a:prstGeom prst="rect">
            <a:avLst/>
          </a:prstGeom>
        </p:spPr>
      </p:pic>
    </p:spTree>
    <p:extLst>
      <p:ext uri="{BB962C8B-B14F-4D97-AF65-F5344CB8AC3E}">
        <p14:creationId xmlns:p14="http://schemas.microsoft.com/office/powerpoint/2010/main" val="1893190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1193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16386" y="1302252"/>
            <a:ext cx="7243891" cy="5844088"/>
            <a:chOff x="0" y="3375806"/>
            <a:chExt cx="2377374"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905940" y="3008078"/>
              <a:ext cx="1103700" cy="1839169"/>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075276" y="1306874"/>
            <a:ext cx="5095601" cy="1569660"/>
          </a:xfrm>
          <a:prstGeom prst="rect">
            <a:avLst/>
          </a:prstGeom>
          <a:noFill/>
        </p:spPr>
        <p:txBody>
          <a:bodyPr wrap="square">
            <a:spAutoFit/>
          </a:bodyPr>
          <a:lstStyle/>
          <a:p>
            <a:pPr algn="ctr"/>
            <a:r>
              <a:rPr lang="en-US" sz="2400" b="1" dirty="0">
                <a:solidFill>
                  <a:schemeClr val="tx1"/>
                </a:solidFill>
                <a:latin typeface="Prompt Black"/>
              </a:rPr>
              <a:t>The SDGs can support schools as they work to meet the following government policies on school curriculum</a:t>
            </a:r>
          </a:p>
        </p:txBody>
      </p:sp>
      <p:pic>
        <p:nvPicPr>
          <p:cNvPr id="3" name="Picture 15" descr="Screen Shot 2020-11-01 at 14.00.14.png">
            <a:extLst>
              <a:ext uri="{FF2B5EF4-FFF2-40B4-BE49-F238E27FC236}">
                <a16:creationId xmlns:a16="http://schemas.microsoft.com/office/drawing/2014/main" id="{54E7F79A-0170-45A7-B5BD-0F67145028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86" y="7603641"/>
            <a:ext cx="3750964" cy="271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33;p5" descr="Screen Shot 2019-10-02 at 21.11.03.png">
            <a:extLst>
              <a:ext uri="{FF2B5EF4-FFF2-40B4-BE49-F238E27FC236}">
                <a16:creationId xmlns:a16="http://schemas.microsoft.com/office/drawing/2014/main" id="{97CC61A8-1027-4A37-A372-E8E5D7A1D7D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147" y="2761875"/>
            <a:ext cx="3647281" cy="20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40;p5">
            <a:extLst>
              <a:ext uri="{FF2B5EF4-FFF2-40B4-BE49-F238E27FC236}">
                <a16:creationId xmlns:a16="http://schemas.microsoft.com/office/drawing/2014/main" id="{CDB6058A-D6D4-4C58-9181-9F4E9EF9A4B5}"/>
              </a:ext>
            </a:extLst>
          </p:cNvPr>
          <p:cNvSpPr txBox="1">
            <a:spLocks noChangeArrowheads="1"/>
          </p:cNvSpPr>
          <p:nvPr/>
        </p:nvSpPr>
        <p:spPr bwMode="auto">
          <a:xfrm>
            <a:off x="33186" y="4663150"/>
            <a:ext cx="3437921" cy="2649763"/>
          </a:xfrm>
          <a:prstGeom prst="rect">
            <a:avLst/>
          </a:prstGeom>
          <a:solidFill>
            <a:srgbClr val="CCFFCC"/>
          </a:solidFill>
          <a:ln>
            <a:noFill/>
          </a:ln>
        </p:spPr>
        <p:txBody>
          <a:bodyPr wrap="square" lIns="75584" tIns="37782" rIns="75584" bIns="37782">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Arimo" charset="0"/>
              <a:buNone/>
            </a:pPr>
            <a:r>
              <a:rPr lang="en-US" altLang="en-US" b="1" dirty="0">
                <a:latin typeface="Prompt" panose="020B0604020202020204" charset="-34"/>
                <a:cs typeface="Prompt" panose="020B0604020202020204" charset="-34"/>
                <a:sym typeface="Arimo" charset="0"/>
              </a:rPr>
              <a:t>PSHE</a:t>
            </a:r>
            <a:r>
              <a:rPr lang="en-US" altLang="en-US" b="1" dirty="0">
                <a:latin typeface="Prompt" panose="020B0604020202020204" charset="-34"/>
                <a:cs typeface="Prompt" panose="020B0604020202020204" charset="-34"/>
              </a:rPr>
              <a:t>  </a:t>
            </a:r>
            <a:r>
              <a:rPr lang="en-US" altLang="en-US" b="1" dirty="0">
                <a:latin typeface="Prompt" panose="020B0604020202020204" charset="-34"/>
                <a:cs typeface="Prompt" panose="020B0604020202020204" charset="-34"/>
                <a:sym typeface="Arimo" charset="0"/>
              </a:rPr>
              <a:t>Personal, Social</a:t>
            </a:r>
            <a:endParaRPr lang="en-US" altLang="en-US" b="1" dirty="0">
              <a:latin typeface="Prompt" panose="020B0604020202020204" charset="-34"/>
              <a:cs typeface="Prompt" panose="020B0604020202020204" charset="-34"/>
            </a:endParaRPr>
          </a:p>
          <a:p>
            <a:pPr eaLnBrk="1" hangingPunct="1">
              <a:buFont typeface="Arimo" charset="0"/>
              <a:buNone/>
            </a:pPr>
            <a:r>
              <a:rPr lang="en-US" altLang="en-US" b="1" dirty="0">
                <a:latin typeface="Prompt" panose="020B0604020202020204" charset="-34"/>
                <a:cs typeface="Prompt" panose="020B0604020202020204" charset="-34"/>
                <a:sym typeface="Arimo" charset="0"/>
              </a:rPr>
              <a:t>Health and Economic</a:t>
            </a:r>
            <a:endParaRPr lang="en-US" altLang="en-US" b="1" dirty="0">
              <a:latin typeface="Prompt" panose="020B0604020202020204" charset="-34"/>
              <a:cs typeface="Prompt" panose="020B0604020202020204" charset="-34"/>
            </a:endParaRPr>
          </a:p>
          <a:p>
            <a:pPr eaLnBrk="1" hangingPunct="1">
              <a:buFont typeface="Arimo" charset="0"/>
              <a:buNone/>
            </a:pPr>
            <a:r>
              <a:rPr lang="en-US" altLang="en-US" b="1" dirty="0">
                <a:latin typeface="Prompt" panose="020B0604020202020204" charset="-34"/>
                <a:cs typeface="Prompt" panose="020B0604020202020204" charset="-34"/>
                <a:sym typeface="Arimo" charset="0"/>
              </a:rPr>
              <a:t>Education</a:t>
            </a:r>
            <a:endParaRPr lang="en-US" altLang="en-US" b="1" dirty="0">
              <a:latin typeface="Prompt" panose="020B0604020202020204" charset="-34"/>
              <a:cs typeface="Prompt" panose="020B0604020202020204" charset="-34"/>
            </a:endParaRPr>
          </a:p>
          <a:p>
            <a:pPr eaLnBrk="1" hangingPunct="1"/>
            <a:endParaRPr lang="en-US" altLang="en-US" dirty="0">
              <a:latin typeface="Prompt" panose="020B0604020202020204" charset="-34"/>
              <a:cs typeface="Prompt" panose="020B0604020202020204" charset="-34"/>
              <a:sym typeface="Arimo" charset="0"/>
            </a:endParaRPr>
          </a:p>
          <a:p>
            <a:pPr marL="285750" indent="-285750" eaLnBrk="1" hangingPunct="1">
              <a:buFont typeface="Wingdings" panose="05000000000000000000" pitchFamily="2" charset="2"/>
              <a:buChar char="v"/>
            </a:pPr>
            <a:r>
              <a:rPr lang="en-US" altLang="en-US" dirty="0">
                <a:latin typeface="Prompt" panose="020B0604020202020204" charset="-34"/>
                <a:cs typeface="Prompt" panose="020B0604020202020204" charset="-34"/>
                <a:sym typeface="Arimo" charset="0"/>
              </a:rPr>
              <a:t>Personal development,</a:t>
            </a:r>
            <a:endParaRPr lang="en-US" altLang="en-US" dirty="0">
              <a:latin typeface="Prompt" panose="020B0604020202020204" charset="-34"/>
              <a:cs typeface="Prompt" panose="020B0604020202020204" charset="-34"/>
            </a:endParaRPr>
          </a:p>
          <a:p>
            <a:pPr marL="285750" indent="-285750" eaLnBrk="1" hangingPunct="1">
              <a:buFont typeface="Wingdings" panose="05000000000000000000" pitchFamily="2" charset="2"/>
              <a:buChar char="v"/>
            </a:pPr>
            <a:r>
              <a:rPr lang="en-US" altLang="en-US" dirty="0">
                <a:latin typeface="Prompt" panose="020B0604020202020204" charset="-34"/>
                <a:cs typeface="Prompt" panose="020B0604020202020204" charset="-34"/>
                <a:sym typeface="Arimo" charset="0"/>
              </a:rPr>
              <a:t>behavior, welfare and safeguarding</a:t>
            </a:r>
            <a:endParaRPr lang="en-US" altLang="en-US" dirty="0">
              <a:latin typeface="Prompt" panose="020B0604020202020204" charset="-34"/>
              <a:cs typeface="Prompt" panose="020B0604020202020204" charset="-34"/>
            </a:endParaRPr>
          </a:p>
          <a:p>
            <a:pPr marL="285750" indent="-285750" eaLnBrk="1" hangingPunct="1">
              <a:buFont typeface="Wingdings" panose="05000000000000000000" pitchFamily="2" charset="2"/>
              <a:buChar char="v"/>
            </a:pPr>
            <a:endParaRPr lang="en-US" altLang="en-US" dirty="0">
              <a:latin typeface="Prompt" panose="020B0604020202020204" charset="-34"/>
              <a:cs typeface="Prompt" panose="020B0604020202020204" charset="-34"/>
              <a:sym typeface="Arimo" charset="0"/>
            </a:endParaRPr>
          </a:p>
          <a:p>
            <a:pPr marL="285750" indent="-285750" eaLnBrk="1" hangingPunct="1">
              <a:buFont typeface="Wingdings" panose="05000000000000000000" pitchFamily="2" charset="2"/>
              <a:buChar char="v"/>
            </a:pPr>
            <a:r>
              <a:rPr lang="en-US" altLang="en-US" dirty="0">
                <a:latin typeface="Prompt" panose="020B0604020202020204" charset="-34"/>
                <a:cs typeface="Prompt" panose="020B0604020202020204" charset="-34"/>
                <a:sym typeface="Arimo" charset="0"/>
              </a:rPr>
              <a:t>Relationship and sex education (RSE) and Health Education compulsory from Sep 2020</a:t>
            </a:r>
            <a:endParaRPr lang="en-US" altLang="en-US" sz="1323" dirty="0">
              <a:latin typeface="Prompt" panose="020B0604020202020204" charset="-34"/>
              <a:cs typeface="Prompt" panose="020B0604020202020204" charset="-34"/>
              <a:sym typeface="Arimo" charset="0"/>
            </a:endParaRPr>
          </a:p>
          <a:p>
            <a:pPr eaLnBrk="1" hangingPunct="1"/>
            <a:endParaRPr lang="en-US" altLang="en-US" sz="1323" dirty="0">
              <a:latin typeface="Arimo" charset="0"/>
              <a:cs typeface="Arimo" charset="0"/>
              <a:sym typeface="Arimo" charset="0"/>
            </a:endParaRPr>
          </a:p>
        </p:txBody>
      </p:sp>
      <p:sp>
        <p:nvSpPr>
          <p:cNvPr id="6" name="Google Shape;139;p5">
            <a:extLst>
              <a:ext uri="{FF2B5EF4-FFF2-40B4-BE49-F238E27FC236}">
                <a16:creationId xmlns:a16="http://schemas.microsoft.com/office/drawing/2014/main" id="{D45D1A6E-27AA-4940-A000-2015ADE48E01}"/>
              </a:ext>
            </a:extLst>
          </p:cNvPr>
          <p:cNvSpPr txBox="1">
            <a:spLocks noChangeArrowheads="1"/>
          </p:cNvSpPr>
          <p:nvPr/>
        </p:nvSpPr>
        <p:spPr bwMode="auto">
          <a:xfrm>
            <a:off x="3779838" y="4905197"/>
            <a:ext cx="3580440" cy="585224"/>
          </a:xfrm>
          <a:prstGeom prst="rect">
            <a:avLst/>
          </a:prstGeom>
          <a:solidFill>
            <a:srgbClr val="CCFF99"/>
          </a:solidFill>
          <a:ln>
            <a:noFill/>
          </a:ln>
        </p:spPr>
        <p:txBody>
          <a:bodyPr wrap="square" lIns="75584" tIns="37782" rIns="75584" bIns="37782">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Arimo" charset="0"/>
              <a:buNone/>
            </a:pPr>
            <a:r>
              <a:rPr lang="en-US" altLang="en-US" sz="1984" b="1" dirty="0">
                <a:latin typeface="Prompt" panose="020B0604020202020204" charset="-34"/>
                <a:cs typeface="Prompt" panose="020B0604020202020204" charset="-34"/>
                <a:sym typeface="Arimo" charset="0"/>
              </a:rPr>
              <a:t>SMSC</a:t>
            </a:r>
            <a:r>
              <a:rPr lang="en-US" altLang="en-US" sz="1157" dirty="0">
                <a:latin typeface="Prompt" panose="020B0604020202020204" charset="-34"/>
                <a:cs typeface="Prompt" panose="020B0604020202020204" charset="-34"/>
              </a:rPr>
              <a:t>   </a:t>
            </a:r>
            <a:r>
              <a:rPr lang="en-US" altLang="en-US" sz="1323" b="1" dirty="0">
                <a:latin typeface="Prompt" panose="020B0604020202020204" charset="-34"/>
                <a:cs typeface="Prompt" panose="020B0604020202020204" charset="-34"/>
                <a:sym typeface="Arimo" charset="0"/>
              </a:rPr>
              <a:t>Spiritual, moral, social, cultural Development </a:t>
            </a:r>
            <a:endParaRPr lang="en-US" altLang="en-US" sz="1157" dirty="0">
              <a:latin typeface="Prompt" panose="020B0604020202020204" charset="-34"/>
              <a:cs typeface="Prompt" panose="020B0604020202020204" charset="-34"/>
            </a:endParaRPr>
          </a:p>
        </p:txBody>
      </p:sp>
      <p:cxnSp>
        <p:nvCxnSpPr>
          <p:cNvPr id="32" name="Google Shape;142;p5">
            <a:extLst>
              <a:ext uri="{FF2B5EF4-FFF2-40B4-BE49-F238E27FC236}">
                <a16:creationId xmlns:a16="http://schemas.microsoft.com/office/drawing/2014/main" id="{E2803775-9E5E-473E-A6BF-559ABFDEB9E5}"/>
              </a:ext>
            </a:extLst>
          </p:cNvPr>
          <p:cNvCxnSpPr>
            <a:cxnSpLocks noChangeShapeType="1"/>
          </p:cNvCxnSpPr>
          <p:nvPr/>
        </p:nvCxnSpPr>
        <p:spPr bwMode="auto">
          <a:xfrm flipH="1">
            <a:off x="1218974" y="4070462"/>
            <a:ext cx="745668" cy="515932"/>
          </a:xfrm>
          <a:prstGeom prst="straightConnector1">
            <a:avLst/>
          </a:prstGeom>
          <a:noFill/>
          <a:ln w="25400">
            <a:solidFill>
              <a:schemeClr val="accent6">
                <a:lumMod val="50000"/>
              </a:schemeClr>
            </a:solidFill>
            <a:miter lim="800000"/>
            <a:headEnd/>
            <a:tailEnd type="stealth" w="med" len="med"/>
          </a:ln>
          <a:effectLst>
            <a:outerShdw dist="20000" dir="5400000" rotWithShape="0">
              <a:srgbClr val="808080">
                <a:alpha val="37645"/>
              </a:srgbClr>
            </a:outerShdw>
          </a:effectLst>
          <a:extLst>
            <a:ext uri="{909E8E84-426E-40DD-AFC4-6F175D3DCCD1}">
              <a14:hiddenFill xmlns:a14="http://schemas.microsoft.com/office/drawing/2010/main">
                <a:noFill/>
              </a14:hiddenFill>
            </a:ext>
          </a:extLst>
        </p:spPr>
      </p:cxnSp>
      <p:cxnSp>
        <p:nvCxnSpPr>
          <p:cNvPr id="33" name="Google Shape;142;p5">
            <a:extLst>
              <a:ext uri="{FF2B5EF4-FFF2-40B4-BE49-F238E27FC236}">
                <a16:creationId xmlns:a16="http://schemas.microsoft.com/office/drawing/2014/main" id="{D03083D8-B1C1-4D30-AC7D-1A384FDEB104}"/>
              </a:ext>
            </a:extLst>
          </p:cNvPr>
          <p:cNvCxnSpPr>
            <a:cxnSpLocks noChangeShapeType="1"/>
          </p:cNvCxnSpPr>
          <p:nvPr/>
        </p:nvCxnSpPr>
        <p:spPr bwMode="auto">
          <a:xfrm>
            <a:off x="5295900" y="4267207"/>
            <a:ext cx="704850" cy="538762"/>
          </a:xfrm>
          <a:prstGeom prst="straightConnector1">
            <a:avLst/>
          </a:prstGeom>
          <a:noFill/>
          <a:ln w="25400">
            <a:solidFill>
              <a:schemeClr val="accent6">
                <a:lumMod val="50000"/>
              </a:schemeClr>
            </a:solidFill>
            <a:miter lim="800000"/>
            <a:headEnd/>
            <a:tailEnd type="stealth" w="med" len="med"/>
          </a:ln>
          <a:effectLst>
            <a:outerShdw dist="20000" dir="5400000" rotWithShape="0">
              <a:srgbClr val="808080">
                <a:alpha val="37645"/>
              </a:srgbClr>
            </a:outerShdw>
          </a:effectLst>
          <a:extLst>
            <a:ext uri="{909E8E84-426E-40DD-AFC4-6F175D3DCCD1}">
              <a14:hiddenFill xmlns:a14="http://schemas.microsoft.com/office/drawing/2010/main">
                <a:noFill/>
              </a14:hiddenFill>
            </a:ext>
          </a:extLst>
        </p:spPr>
      </p:cxnSp>
      <p:sp>
        <p:nvSpPr>
          <p:cNvPr id="34" name="TextBox 33">
            <a:extLst>
              <a:ext uri="{FF2B5EF4-FFF2-40B4-BE49-F238E27FC236}">
                <a16:creationId xmlns:a16="http://schemas.microsoft.com/office/drawing/2014/main" id="{26F6290A-2B76-4F84-A396-81587FC22937}"/>
              </a:ext>
            </a:extLst>
          </p:cNvPr>
          <p:cNvSpPr txBox="1"/>
          <p:nvPr/>
        </p:nvSpPr>
        <p:spPr>
          <a:xfrm>
            <a:off x="3842377" y="5988031"/>
            <a:ext cx="3781424" cy="307777"/>
          </a:xfrm>
          <a:prstGeom prst="rect">
            <a:avLst/>
          </a:prstGeom>
          <a:noFill/>
        </p:spPr>
        <p:txBody>
          <a:bodyPr wrap="square">
            <a:spAutoFit/>
          </a:bodyPr>
          <a:lstStyle/>
          <a:p>
            <a:r>
              <a:rPr lang="en-US" altLang="en-US" sz="1400" b="1" dirty="0">
                <a:latin typeface="Prompt" panose="020B0604020202020204" charset="-34"/>
                <a:cs typeface="Prompt" panose="020B0604020202020204" charset="-34"/>
                <a:sym typeface="Arimo" charset="0"/>
              </a:rPr>
              <a:t>Personal development</a:t>
            </a:r>
            <a:endParaRPr lang="en-GB" dirty="0">
              <a:latin typeface="Prompt" panose="020B0604020202020204" charset="-34"/>
              <a:cs typeface="Prompt" panose="020B0604020202020204" charset="-34"/>
            </a:endParaRPr>
          </a:p>
        </p:txBody>
      </p:sp>
      <p:pic>
        <p:nvPicPr>
          <p:cNvPr id="14" name="Picture 13">
            <a:extLst>
              <a:ext uri="{FF2B5EF4-FFF2-40B4-BE49-F238E27FC236}">
                <a16:creationId xmlns:a16="http://schemas.microsoft.com/office/drawing/2014/main" id="{6F642E8D-391D-429D-8B32-D1105BF7E658}"/>
              </a:ext>
            </a:extLst>
          </p:cNvPr>
          <p:cNvPicPr>
            <a:picLocks noChangeAspect="1"/>
          </p:cNvPicPr>
          <p:nvPr/>
        </p:nvPicPr>
        <p:blipFill>
          <a:blip r:embed="rId6"/>
          <a:stretch>
            <a:fillRect/>
          </a:stretch>
        </p:blipFill>
        <p:spPr>
          <a:xfrm>
            <a:off x="3658832" y="6386046"/>
            <a:ext cx="3843964" cy="1928996"/>
          </a:xfrm>
          <a:prstGeom prst="rect">
            <a:avLst/>
          </a:prstGeom>
        </p:spPr>
      </p:pic>
      <p:sp>
        <p:nvSpPr>
          <p:cNvPr id="24" name="TextBox 23">
            <a:extLst>
              <a:ext uri="{FF2B5EF4-FFF2-40B4-BE49-F238E27FC236}">
                <a16:creationId xmlns:a16="http://schemas.microsoft.com/office/drawing/2014/main" id="{7A939567-748E-42D5-B641-E466CBAC6DDB}"/>
              </a:ext>
            </a:extLst>
          </p:cNvPr>
          <p:cNvSpPr txBox="1"/>
          <p:nvPr/>
        </p:nvSpPr>
        <p:spPr>
          <a:xfrm>
            <a:off x="441694" y="1734748"/>
            <a:ext cx="1096251" cy="461665"/>
          </a:xfrm>
          <a:prstGeom prst="rect">
            <a:avLst/>
          </a:prstGeom>
          <a:noFill/>
        </p:spPr>
        <p:txBody>
          <a:bodyPr wrap="square">
            <a:spAutoFit/>
          </a:bodyPr>
          <a:lstStyle/>
          <a:p>
            <a:r>
              <a:rPr lang="en-US" sz="2400" b="1" dirty="0">
                <a:solidFill>
                  <a:schemeClr val="tx1"/>
                </a:solidFill>
                <a:latin typeface="Prompt Black"/>
              </a:rPr>
              <a:t>Step 3 </a:t>
            </a:r>
            <a:endParaRPr lang="en-GB" sz="2400" dirty="0"/>
          </a:p>
        </p:txBody>
      </p:sp>
    </p:spTree>
    <p:extLst>
      <p:ext uri="{BB962C8B-B14F-4D97-AF65-F5344CB8AC3E}">
        <p14:creationId xmlns:p14="http://schemas.microsoft.com/office/powerpoint/2010/main" val="231183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209017" y="10160242"/>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2701" y="1202187"/>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074895" y="1541900"/>
            <a:ext cx="4390888" cy="830997"/>
          </a:xfrm>
          <a:prstGeom prst="rect">
            <a:avLst/>
          </a:prstGeom>
          <a:noFill/>
        </p:spPr>
        <p:txBody>
          <a:bodyPr wrap="square">
            <a:spAutoFit/>
          </a:bodyPr>
          <a:lstStyle/>
          <a:p>
            <a:pPr algn="ctr"/>
            <a:r>
              <a:rPr lang="en-US" sz="2400" b="1" dirty="0">
                <a:solidFill>
                  <a:schemeClr val="tx1"/>
                </a:solidFill>
                <a:latin typeface="Prompt Black"/>
              </a:rPr>
              <a:t> Are you ready? </a:t>
            </a:r>
          </a:p>
          <a:p>
            <a:pPr algn="ctr"/>
            <a:r>
              <a:rPr lang="en-US" sz="2400" b="1" dirty="0">
                <a:solidFill>
                  <a:schemeClr val="tx1"/>
                </a:solidFill>
                <a:latin typeface="Prompt Black"/>
              </a:rPr>
              <a:t>Getting Started </a:t>
            </a:r>
          </a:p>
        </p:txBody>
      </p:sp>
      <p:pic>
        <p:nvPicPr>
          <p:cNvPr id="5" name="Picture 4">
            <a:extLst>
              <a:ext uri="{FF2B5EF4-FFF2-40B4-BE49-F238E27FC236}">
                <a16:creationId xmlns:a16="http://schemas.microsoft.com/office/drawing/2014/main" id="{436D66B0-077E-42F8-95C3-D3266042D486}"/>
              </a:ext>
            </a:extLst>
          </p:cNvPr>
          <p:cNvPicPr>
            <a:picLocks noChangeAspect="1"/>
          </p:cNvPicPr>
          <p:nvPr/>
        </p:nvPicPr>
        <p:blipFill>
          <a:blip r:embed="rId4"/>
          <a:stretch>
            <a:fillRect/>
          </a:stretch>
        </p:blipFill>
        <p:spPr>
          <a:xfrm>
            <a:off x="4553158" y="7163586"/>
            <a:ext cx="2658086" cy="2609314"/>
          </a:xfrm>
          <a:prstGeom prst="rect">
            <a:avLst/>
          </a:prstGeom>
        </p:spPr>
      </p:pic>
      <p:sp>
        <p:nvSpPr>
          <p:cNvPr id="21" name="TextBox 20">
            <a:extLst>
              <a:ext uri="{FF2B5EF4-FFF2-40B4-BE49-F238E27FC236}">
                <a16:creationId xmlns:a16="http://schemas.microsoft.com/office/drawing/2014/main" id="{55DC11BD-2096-4CE4-9E95-F54679DF22F7}"/>
              </a:ext>
            </a:extLst>
          </p:cNvPr>
          <p:cNvSpPr txBox="1"/>
          <p:nvPr/>
        </p:nvSpPr>
        <p:spPr>
          <a:xfrm>
            <a:off x="162701" y="2674774"/>
            <a:ext cx="4485661" cy="400110"/>
          </a:xfrm>
          <a:prstGeom prst="rect">
            <a:avLst/>
          </a:prstGeom>
          <a:noFill/>
        </p:spPr>
        <p:txBody>
          <a:bodyPr wrap="square">
            <a:spAutoFit/>
          </a:bodyPr>
          <a:lstStyle/>
          <a:p>
            <a:r>
              <a:rPr lang="en-US" sz="2000" b="1" dirty="0">
                <a:latin typeface="Prompt" panose="020B0604020202020204" charset="-34"/>
                <a:cs typeface="Prompt" panose="020B0604020202020204" charset="-34"/>
              </a:rPr>
              <a:t>Contents of the toolkit</a:t>
            </a:r>
          </a:p>
        </p:txBody>
      </p:sp>
      <p:sp>
        <p:nvSpPr>
          <p:cNvPr id="23" name="TextBox 22">
            <a:extLst>
              <a:ext uri="{FF2B5EF4-FFF2-40B4-BE49-F238E27FC236}">
                <a16:creationId xmlns:a16="http://schemas.microsoft.com/office/drawing/2014/main" id="{78B7A4BB-1058-48AE-ACB1-34BE6AE7781D}"/>
              </a:ext>
            </a:extLst>
          </p:cNvPr>
          <p:cNvSpPr txBox="1"/>
          <p:nvPr/>
        </p:nvSpPr>
        <p:spPr>
          <a:xfrm>
            <a:off x="162701" y="3102912"/>
            <a:ext cx="7141642" cy="3847207"/>
          </a:xfrm>
          <a:prstGeom prst="rect">
            <a:avLst/>
          </a:prstGeom>
          <a:noFill/>
        </p:spPr>
        <p:txBody>
          <a:bodyPr wrap="square">
            <a:spAutoFit/>
          </a:bodyPr>
          <a:lstStyle/>
          <a:p>
            <a:r>
              <a:rPr lang="en-US" sz="2000" b="1" dirty="0">
                <a:latin typeface="Prompt" panose="020B0604020202020204" charset="-34"/>
                <a:cs typeface="Prompt" panose="020B0604020202020204" charset="-34"/>
              </a:rPr>
              <a:t>Are you ready? Getting Started</a:t>
            </a:r>
          </a:p>
          <a:p>
            <a:endParaRPr lang="en-US" sz="1600" b="1" dirty="0">
              <a:latin typeface="Prompt" panose="020B0604020202020204" charset="-34"/>
              <a:cs typeface="Prompt" panose="020B0604020202020204" charset="-34"/>
            </a:endParaRPr>
          </a:p>
          <a:p>
            <a:r>
              <a:rPr lang="en-US" sz="1600" b="1" dirty="0">
                <a:latin typeface="Prompt" panose="020B0604020202020204" charset="-34"/>
                <a:cs typeface="Prompt" panose="020B0604020202020204" charset="-34"/>
              </a:rPr>
              <a:t>Step One     </a:t>
            </a:r>
            <a:r>
              <a:rPr lang="en-US" sz="1600" dirty="0">
                <a:latin typeface="Prompt" panose="020B0604020202020204" charset="-34"/>
                <a:cs typeface="Prompt" panose="020B0604020202020204" charset="-34"/>
              </a:rPr>
              <a:t>Training your staff</a:t>
            </a:r>
          </a:p>
          <a:p>
            <a:r>
              <a:rPr lang="en-US" sz="1600" b="1" dirty="0">
                <a:latin typeface="Prompt" panose="020B0604020202020204" charset="-34"/>
                <a:cs typeface="Prompt" panose="020B0604020202020204" charset="-34"/>
              </a:rPr>
              <a:t>Step Two     </a:t>
            </a:r>
            <a:r>
              <a:rPr lang="en-US" sz="1600" dirty="0">
                <a:latin typeface="Prompt" panose="020B0604020202020204" charset="-34"/>
                <a:cs typeface="Prompt" panose="020B0604020202020204" charset="-34"/>
              </a:rPr>
              <a:t>What is  global learning all about?</a:t>
            </a:r>
          </a:p>
          <a:p>
            <a:r>
              <a:rPr lang="en-US" sz="1600" b="1" dirty="0">
                <a:latin typeface="Prompt" panose="020B0604020202020204" charset="-34"/>
                <a:cs typeface="Prompt" panose="020B0604020202020204" charset="-34"/>
              </a:rPr>
              <a:t>Step Three   </a:t>
            </a:r>
            <a:r>
              <a:rPr lang="en-US" sz="1600" dirty="0">
                <a:latin typeface="Prompt" panose="020B0604020202020204" charset="-34"/>
                <a:cs typeface="Prompt" panose="020B0604020202020204" charset="-34"/>
              </a:rPr>
              <a:t>Using the SDGs with pupils- mapping against the curriculum</a:t>
            </a:r>
          </a:p>
          <a:p>
            <a:endParaRPr lang="en-US" sz="1600" b="1" dirty="0">
              <a:latin typeface="Prompt" panose="020B0604020202020204" charset="-34"/>
              <a:cs typeface="Prompt" panose="020B0604020202020204" charset="-34"/>
            </a:endParaRPr>
          </a:p>
          <a:p>
            <a:r>
              <a:rPr lang="en-US" sz="1600" b="1" dirty="0">
                <a:latin typeface="Prompt" panose="020B0604020202020204" charset="-34"/>
                <a:cs typeface="Prompt" panose="020B0604020202020204" charset="-34"/>
              </a:rPr>
              <a:t>The GUAG project – What are the project elements ?</a:t>
            </a:r>
          </a:p>
          <a:p>
            <a:r>
              <a:rPr lang="en-US" sz="1600" b="1" dirty="0">
                <a:latin typeface="Prompt" panose="020B0604020202020204" charset="-34"/>
                <a:cs typeface="Prompt" panose="020B0604020202020204" charset="-34"/>
              </a:rPr>
              <a:t> </a:t>
            </a:r>
          </a:p>
          <a:p>
            <a:pPr marL="285750" indent="-285750">
              <a:buFont typeface="Arial" panose="020B0604020202020204" pitchFamily="34" charset="0"/>
              <a:buChar char="•"/>
            </a:pPr>
            <a:r>
              <a:rPr lang="en-US" sz="1600" dirty="0">
                <a:latin typeface="Prompt" panose="020B0604020202020204" charset="-34"/>
                <a:cs typeface="Prompt" panose="020B0604020202020204" charset="-34"/>
              </a:rPr>
              <a:t>The Teaching and Learning Resources and the Big Ideas </a:t>
            </a:r>
          </a:p>
          <a:p>
            <a:pPr marL="285750" indent="-285750">
              <a:buFont typeface="Arial" panose="020B0604020202020204" pitchFamily="34" charset="0"/>
              <a:buChar char="•"/>
            </a:pPr>
            <a:r>
              <a:rPr lang="en-US" sz="1600" dirty="0">
                <a:latin typeface="Prompt" panose="020B0604020202020204" charset="-34"/>
                <a:cs typeface="Prompt" panose="020B0604020202020204" charset="-34"/>
              </a:rPr>
              <a:t>Measuring the impact of lessons- using the  tools to assess[ baseline and end line assessment] </a:t>
            </a:r>
          </a:p>
          <a:p>
            <a:pPr marL="285750" indent="-285750">
              <a:buFont typeface="Arial" panose="020B0604020202020204" pitchFamily="34" charset="0"/>
              <a:buChar char="•"/>
            </a:pPr>
            <a:r>
              <a:rPr lang="en-US" sz="1600" dirty="0">
                <a:latin typeface="Prompt" panose="020B0604020202020204" charset="-34"/>
                <a:cs typeface="Prompt" panose="020B0604020202020204" charset="-34"/>
              </a:rPr>
              <a:t>Action Campaigns- Giving young people a voice</a:t>
            </a:r>
          </a:p>
          <a:p>
            <a:pPr marL="285750" indent="-285750">
              <a:buFont typeface="Arial" panose="020B0604020202020204" pitchFamily="34" charset="0"/>
              <a:buChar char="•"/>
            </a:pPr>
            <a:r>
              <a:rPr lang="en-US" sz="1600" dirty="0">
                <a:latin typeface="Prompt" panose="020B0604020202020204" charset="-34"/>
                <a:cs typeface="Prompt" panose="020B0604020202020204" charset="-34"/>
              </a:rPr>
              <a:t>Developing the Global School- using the self assessment tool </a:t>
            </a:r>
          </a:p>
          <a:p>
            <a:pPr marL="285750" indent="-285750">
              <a:buFont typeface="Arial" panose="020B0604020202020204" pitchFamily="34" charset="0"/>
              <a:buChar char="•"/>
            </a:pPr>
            <a:r>
              <a:rPr lang="en-US" sz="1600" dirty="0">
                <a:latin typeface="Prompt" panose="020B0604020202020204" charset="-34"/>
                <a:cs typeface="Prompt" panose="020B0604020202020204" charset="-34"/>
              </a:rPr>
              <a:t>The Geo History Textbook</a:t>
            </a:r>
            <a:endParaRPr lang="en-GB" sz="1600" dirty="0"/>
          </a:p>
        </p:txBody>
      </p:sp>
      <p:grpSp>
        <p:nvGrpSpPr>
          <p:cNvPr id="24" name="Google Shape;63;p5">
            <a:extLst>
              <a:ext uri="{FF2B5EF4-FFF2-40B4-BE49-F238E27FC236}">
                <a16:creationId xmlns:a16="http://schemas.microsoft.com/office/drawing/2014/main" id="{6C6D4160-8499-436E-BE70-B2F27DCDF312}"/>
              </a:ext>
            </a:extLst>
          </p:cNvPr>
          <p:cNvGrpSpPr/>
          <p:nvPr/>
        </p:nvGrpSpPr>
        <p:grpSpPr>
          <a:xfrm>
            <a:off x="209017" y="8251741"/>
            <a:ext cx="4139982" cy="1472689"/>
            <a:chOff x="0" y="3375790"/>
            <a:chExt cx="2343817" cy="1103783"/>
          </a:xfrm>
        </p:grpSpPr>
        <p:sp>
          <p:nvSpPr>
            <p:cNvPr id="25" name="Google Shape;64;p5">
              <a:extLst>
                <a:ext uri="{FF2B5EF4-FFF2-40B4-BE49-F238E27FC236}">
                  <a16:creationId xmlns:a16="http://schemas.microsoft.com/office/drawing/2014/main" id="{691F1F25-774F-42D3-98C7-D6BE7EBB970C}"/>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65;p5">
              <a:extLst>
                <a:ext uri="{FF2B5EF4-FFF2-40B4-BE49-F238E27FC236}">
                  <a16:creationId xmlns:a16="http://schemas.microsoft.com/office/drawing/2014/main" id="{FAE59235-FEA7-44CA-81C5-D791733171A1}"/>
                </a:ext>
              </a:extLst>
            </p:cNvPr>
            <p:cNvSpPr txBox="1"/>
            <p:nvPr/>
          </p:nvSpPr>
          <p:spPr>
            <a:xfrm>
              <a:off x="676117" y="337579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28" name="Google Shape;66;p5">
              <a:extLst>
                <a:ext uri="{FF2B5EF4-FFF2-40B4-BE49-F238E27FC236}">
                  <a16:creationId xmlns:a16="http://schemas.microsoft.com/office/drawing/2014/main" id="{D12A5798-D518-47C9-8977-D4EBC0F09BCD}"/>
                </a:ext>
              </a:extLst>
            </p:cNvPr>
            <p:cNvGrpSpPr/>
            <p:nvPr/>
          </p:nvGrpSpPr>
          <p:grpSpPr>
            <a:xfrm>
              <a:off x="0" y="3375806"/>
              <a:ext cx="676113" cy="1103767"/>
              <a:chOff x="3167050" y="3575850"/>
              <a:chExt cx="676113" cy="1445100"/>
            </a:xfrm>
          </p:grpSpPr>
          <p:sp>
            <p:nvSpPr>
              <p:cNvPr id="31" name="Google Shape;67;p5">
                <a:extLst>
                  <a:ext uri="{FF2B5EF4-FFF2-40B4-BE49-F238E27FC236}">
                    <a16:creationId xmlns:a16="http://schemas.microsoft.com/office/drawing/2014/main" id="{1B21B129-1A29-40AD-A4D9-0FE3A1435CEA}"/>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8;p5">
                <a:extLst>
                  <a:ext uri="{FF2B5EF4-FFF2-40B4-BE49-F238E27FC236}">
                    <a16:creationId xmlns:a16="http://schemas.microsoft.com/office/drawing/2014/main" id="{B2FBA626-7F06-47B0-8087-B94C6F1327C2}"/>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 name="TextBox 32">
            <a:extLst>
              <a:ext uri="{FF2B5EF4-FFF2-40B4-BE49-F238E27FC236}">
                <a16:creationId xmlns:a16="http://schemas.microsoft.com/office/drawing/2014/main" id="{B9ED07F8-8C28-428B-B5AD-D26677147372}"/>
              </a:ext>
            </a:extLst>
          </p:cNvPr>
          <p:cNvSpPr txBox="1"/>
          <p:nvPr/>
        </p:nvSpPr>
        <p:spPr>
          <a:xfrm>
            <a:off x="1434527" y="8656708"/>
            <a:ext cx="2614939" cy="1015663"/>
          </a:xfrm>
          <a:prstGeom prst="rect">
            <a:avLst/>
          </a:prstGeom>
          <a:noFill/>
        </p:spPr>
        <p:txBody>
          <a:bodyPr wrap="square">
            <a:spAutoFit/>
          </a:bodyPr>
          <a:lstStyle/>
          <a:p>
            <a:r>
              <a:rPr lang="en-GB" sz="2000" b="1" i="0" u="none" strike="noStrike" baseline="0" dirty="0">
                <a:solidFill>
                  <a:srgbClr val="000000"/>
                </a:solidFill>
                <a:latin typeface="Prompt" panose="020B0604020202020204" charset="-34"/>
              </a:rPr>
              <a:t>Let’s make a world of </a:t>
            </a:r>
          </a:p>
          <a:p>
            <a:r>
              <a:rPr lang="en-GB" sz="2000" b="1" i="0" u="none" strike="noStrike" baseline="0" dirty="0">
                <a:solidFill>
                  <a:srgbClr val="000000"/>
                </a:solidFill>
                <a:latin typeface="Prompt" panose="020B0604020202020204" charset="-34"/>
              </a:rPr>
              <a:t>difference</a:t>
            </a:r>
            <a:endParaRPr lang="en-GB" sz="2000" dirty="0"/>
          </a:p>
        </p:txBody>
      </p:sp>
      <p:pic>
        <p:nvPicPr>
          <p:cNvPr id="2" name="Picture 1">
            <a:extLst>
              <a:ext uri="{FF2B5EF4-FFF2-40B4-BE49-F238E27FC236}">
                <a16:creationId xmlns:a16="http://schemas.microsoft.com/office/drawing/2014/main" id="{31EA2CDA-ECA7-429F-8804-A7D6A00D3758}"/>
              </a:ext>
            </a:extLst>
          </p:cNvPr>
          <p:cNvPicPr>
            <a:picLocks noChangeAspect="1"/>
          </p:cNvPicPr>
          <p:nvPr/>
        </p:nvPicPr>
        <p:blipFill>
          <a:blip r:embed="rId5"/>
          <a:stretch>
            <a:fillRect/>
          </a:stretch>
        </p:blipFill>
        <p:spPr>
          <a:xfrm>
            <a:off x="5574691" y="159250"/>
            <a:ext cx="1775968" cy="637528"/>
          </a:xfrm>
          <a:prstGeom prst="rect">
            <a:avLst/>
          </a:prstGeom>
        </p:spPr>
      </p:pic>
    </p:spTree>
    <p:extLst>
      <p:ext uri="{BB962C8B-B14F-4D97-AF65-F5344CB8AC3E}">
        <p14:creationId xmlns:p14="http://schemas.microsoft.com/office/powerpoint/2010/main" val="121007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15740" y="10249574"/>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7069" y="1118911"/>
            <a:ext cx="7225538" cy="5844088"/>
            <a:chOff x="0" y="3375806"/>
            <a:chExt cx="2371351"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902928" y="3011090"/>
              <a:ext cx="1103700" cy="1833146"/>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1870011" y="1203089"/>
            <a:ext cx="5387371" cy="1200329"/>
          </a:xfrm>
          <a:prstGeom prst="rect">
            <a:avLst/>
          </a:prstGeom>
          <a:noFill/>
        </p:spPr>
        <p:txBody>
          <a:bodyPr wrap="square">
            <a:spAutoFit/>
          </a:bodyPr>
          <a:lstStyle/>
          <a:p>
            <a:pPr algn="ctr"/>
            <a:r>
              <a:rPr lang="en-US" sz="2400" b="1" dirty="0">
                <a:solidFill>
                  <a:schemeClr val="tx1"/>
                </a:solidFill>
                <a:latin typeface="Prompt Black"/>
              </a:rPr>
              <a:t>Fitting the SDGs into school curriculums</a:t>
            </a:r>
          </a:p>
          <a:p>
            <a:pPr algn="ctr"/>
            <a:r>
              <a:rPr lang="en-US" sz="2400" b="1" dirty="0">
                <a:solidFill>
                  <a:schemeClr val="tx1"/>
                </a:solidFill>
                <a:latin typeface="Prompt Black"/>
              </a:rPr>
              <a:t> Looking at curriculum intent, implementation and impact </a:t>
            </a:r>
          </a:p>
        </p:txBody>
      </p:sp>
      <p:pic>
        <p:nvPicPr>
          <p:cNvPr id="4" name="Google Shape;133;p5" descr="Screen Shot 2019-10-02 at 21.11.03.png">
            <a:extLst>
              <a:ext uri="{FF2B5EF4-FFF2-40B4-BE49-F238E27FC236}">
                <a16:creationId xmlns:a16="http://schemas.microsoft.com/office/drawing/2014/main" id="{97CC61A8-1027-4A37-A372-E8E5D7A1D7D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645" y="2657322"/>
            <a:ext cx="4560656" cy="25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Google Shape;142;p5">
            <a:extLst>
              <a:ext uri="{FF2B5EF4-FFF2-40B4-BE49-F238E27FC236}">
                <a16:creationId xmlns:a16="http://schemas.microsoft.com/office/drawing/2014/main" id="{E2803775-9E5E-473E-A6BF-559ABFDEB9E5}"/>
              </a:ext>
            </a:extLst>
          </p:cNvPr>
          <p:cNvCxnSpPr>
            <a:cxnSpLocks noChangeShapeType="1"/>
          </p:cNvCxnSpPr>
          <p:nvPr/>
        </p:nvCxnSpPr>
        <p:spPr bwMode="auto">
          <a:xfrm flipH="1">
            <a:off x="732952" y="4735288"/>
            <a:ext cx="745668" cy="515932"/>
          </a:xfrm>
          <a:prstGeom prst="straightConnector1">
            <a:avLst/>
          </a:prstGeom>
          <a:noFill/>
          <a:ln w="25400">
            <a:solidFill>
              <a:schemeClr val="accent6">
                <a:lumMod val="50000"/>
              </a:schemeClr>
            </a:solidFill>
            <a:miter lim="800000"/>
            <a:headEnd/>
            <a:tailEnd type="stealth" w="med" len="med"/>
          </a:ln>
          <a:effectLst>
            <a:outerShdw dist="20000" dir="5400000" rotWithShape="0">
              <a:srgbClr val="808080">
                <a:alpha val="37645"/>
              </a:srgbClr>
            </a:outerShdw>
          </a:effectLst>
          <a:extLst>
            <a:ext uri="{909E8E84-426E-40DD-AFC4-6F175D3DCCD1}">
              <a14:hiddenFill xmlns:a14="http://schemas.microsoft.com/office/drawing/2010/main">
                <a:noFill/>
              </a14:hiddenFill>
            </a:ext>
          </a:extLst>
        </p:spPr>
      </p:cxnSp>
      <p:cxnSp>
        <p:nvCxnSpPr>
          <p:cNvPr id="33" name="Google Shape;142;p5">
            <a:extLst>
              <a:ext uri="{FF2B5EF4-FFF2-40B4-BE49-F238E27FC236}">
                <a16:creationId xmlns:a16="http://schemas.microsoft.com/office/drawing/2014/main" id="{D03083D8-B1C1-4D30-AC7D-1A384FDEB104}"/>
              </a:ext>
            </a:extLst>
          </p:cNvPr>
          <p:cNvCxnSpPr>
            <a:cxnSpLocks noChangeShapeType="1"/>
          </p:cNvCxnSpPr>
          <p:nvPr/>
        </p:nvCxnSpPr>
        <p:spPr bwMode="auto">
          <a:xfrm>
            <a:off x="5633605" y="4420442"/>
            <a:ext cx="541994" cy="820080"/>
          </a:xfrm>
          <a:prstGeom prst="straightConnector1">
            <a:avLst/>
          </a:prstGeom>
          <a:noFill/>
          <a:ln w="25400">
            <a:solidFill>
              <a:schemeClr val="accent6">
                <a:lumMod val="50000"/>
              </a:schemeClr>
            </a:solidFill>
            <a:miter lim="800000"/>
            <a:headEnd/>
            <a:tailEnd type="stealth" w="med" len="med"/>
          </a:ln>
          <a:effectLst>
            <a:outerShdw dist="20000" dir="5400000" rotWithShape="0">
              <a:srgbClr val="808080">
                <a:alpha val="37645"/>
              </a:srgbClr>
            </a:outerShdw>
          </a:effectLst>
          <a:extLst>
            <a:ext uri="{909E8E84-426E-40DD-AFC4-6F175D3DCCD1}">
              <a14:hiddenFill xmlns:a14="http://schemas.microsoft.com/office/drawing/2010/main">
                <a:noFill/>
              </a14:hiddenFill>
            </a:ext>
          </a:extLst>
        </p:spPr>
      </p:cxnSp>
      <p:pic>
        <p:nvPicPr>
          <p:cNvPr id="7" name="Picture 6">
            <a:extLst>
              <a:ext uri="{FF2B5EF4-FFF2-40B4-BE49-F238E27FC236}">
                <a16:creationId xmlns:a16="http://schemas.microsoft.com/office/drawing/2014/main" id="{E6FD387E-AAB6-466A-9B47-098A6195D9D6}"/>
              </a:ext>
            </a:extLst>
          </p:cNvPr>
          <p:cNvPicPr>
            <a:picLocks noChangeAspect="1"/>
          </p:cNvPicPr>
          <p:nvPr/>
        </p:nvPicPr>
        <p:blipFill>
          <a:blip r:embed="rId5"/>
          <a:stretch>
            <a:fillRect/>
          </a:stretch>
        </p:blipFill>
        <p:spPr>
          <a:xfrm>
            <a:off x="15485" y="5458048"/>
            <a:ext cx="7617850" cy="3821707"/>
          </a:xfrm>
          <a:prstGeom prst="rect">
            <a:avLst/>
          </a:prstGeom>
        </p:spPr>
      </p:pic>
      <p:sp>
        <p:nvSpPr>
          <p:cNvPr id="21" name="TextBox 20">
            <a:extLst>
              <a:ext uri="{FF2B5EF4-FFF2-40B4-BE49-F238E27FC236}">
                <a16:creationId xmlns:a16="http://schemas.microsoft.com/office/drawing/2014/main" id="{2C9F80DF-4489-4D9E-876A-6A5BA1DAB360}"/>
              </a:ext>
            </a:extLst>
          </p:cNvPr>
          <p:cNvSpPr txBox="1"/>
          <p:nvPr/>
        </p:nvSpPr>
        <p:spPr>
          <a:xfrm>
            <a:off x="441694" y="1544010"/>
            <a:ext cx="840304" cy="830997"/>
          </a:xfrm>
          <a:prstGeom prst="rect">
            <a:avLst/>
          </a:prstGeom>
          <a:noFill/>
        </p:spPr>
        <p:txBody>
          <a:bodyPr wrap="square">
            <a:spAutoFit/>
          </a:bodyPr>
          <a:lstStyle/>
          <a:p>
            <a:r>
              <a:rPr lang="en-US" sz="2400" b="1" dirty="0">
                <a:solidFill>
                  <a:schemeClr val="tx1"/>
                </a:solidFill>
                <a:latin typeface="Prompt Black"/>
              </a:rPr>
              <a:t>Step 3 </a:t>
            </a:r>
            <a:endParaRPr lang="en-GB" sz="2400" dirty="0"/>
          </a:p>
        </p:txBody>
      </p:sp>
    </p:spTree>
    <p:extLst>
      <p:ext uri="{BB962C8B-B14F-4D97-AF65-F5344CB8AC3E}">
        <p14:creationId xmlns:p14="http://schemas.microsoft.com/office/powerpoint/2010/main" val="333095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25318" y="1772368"/>
            <a:ext cx="3819824" cy="416589"/>
          </a:xfrm>
          <a:prstGeom prst="rect">
            <a:avLst/>
          </a:prstGeom>
          <a:noFill/>
        </p:spPr>
        <p:txBody>
          <a:bodyPr wrap="square" rtlCol="0">
            <a:spAutoFit/>
          </a:bodyPr>
          <a:lstStyle/>
          <a:p>
            <a:r>
              <a:rPr lang="en-US" sz="2107" b="1" dirty="0">
                <a:solidFill>
                  <a:schemeClr val="bg1"/>
                </a:solidFill>
                <a:latin typeface="Rockwell" panose="02060603020205020403" pitchFamily="18" charset="77"/>
              </a:rPr>
              <a:t> </a:t>
            </a:r>
          </a:p>
        </p:txBody>
      </p:sp>
      <p:pic>
        <p:nvPicPr>
          <p:cNvPr id="33" name="Picture 32">
            <a:extLst>
              <a:ext uri="{FF2B5EF4-FFF2-40B4-BE49-F238E27FC236}">
                <a16:creationId xmlns:a16="http://schemas.microsoft.com/office/drawing/2014/main" id="{8C42BC24-EC48-724D-B2F8-2CCF10AC934E}"/>
              </a:ext>
            </a:extLst>
          </p:cNvPr>
          <p:cNvPicPr>
            <a:picLocks noChangeAspect="1"/>
          </p:cNvPicPr>
          <p:nvPr/>
        </p:nvPicPr>
        <p:blipFill>
          <a:blip r:embed="rId2"/>
          <a:stretch>
            <a:fillRect/>
          </a:stretch>
        </p:blipFill>
        <p:spPr>
          <a:xfrm>
            <a:off x="5045142" y="209289"/>
            <a:ext cx="1253381" cy="427837"/>
          </a:xfrm>
          <a:prstGeom prst="rect">
            <a:avLst/>
          </a:prstGeom>
        </p:spPr>
      </p:pic>
      <p:pic>
        <p:nvPicPr>
          <p:cNvPr id="35" name="Picture 34">
            <a:extLst>
              <a:ext uri="{FF2B5EF4-FFF2-40B4-BE49-F238E27FC236}">
                <a16:creationId xmlns:a16="http://schemas.microsoft.com/office/drawing/2014/main" id="{F8721194-905B-A941-A6B8-8635270C210F}"/>
              </a:ext>
            </a:extLst>
          </p:cNvPr>
          <p:cNvPicPr>
            <a:picLocks noChangeAspect="1"/>
          </p:cNvPicPr>
          <p:nvPr/>
        </p:nvPicPr>
        <p:blipFill rotWithShape="1">
          <a:blip r:embed="rId3"/>
          <a:srcRect r="76822"/>
          <a:stretch/>
        </p:blipFill>
        <p:spPr>
          <a:xfrm>
            <a:off x="6598105" y="217847"/>
            <a:ext cx="604341" cy="401546"/>
          </a:xfrm>
          <a:prstGeom prst="rect">
            <a:avLst/>
          </a:prstGeom>
        </p:spPr>
      </p:pic>
      <p:pic>
        <p:nvPicPr>
          <p:cNvPr id="29" name="Picture 28">
            <a:extLst>
              <a:ext uri="{FF2B5EF4-FFF2-40B4-BE49-F238E27FC236}">
                <a16:creationId xmlns:a16="http://schemas.microsoft.com/office/drawing/2014/main" id="{E31F21DF-EA05-ED46-8DD0-A3784B9698F5}"/>
              </a:ext>
            </a:extLst>
          </p:cNvPr>
          <p:cNvPicPr>
            <a:picLocks noChangeAspect="1"/>
          </p:cNvPicPr>
          <p:nvPr/>
        </p:nvPicPr>
        <p:blipFill rotWithShape="1">
          <a:blip r:embed="rId4"/>
          <a:srcRect l="3369" t="13159" r="3631" b="13153"/>
          <a:stretch/>
        </p:blipFill>
        <p:spPr>
          <a:xfrm>
            <a:off x="394014" y="143818"/>
            <a:ext cx="1775968" cy="597322"/>
          </a:xfrm>
          <a:prstGeom prst="rect">
            <a:avLst/>
          </a:prstGeom>
        </p:spPr>
      </p:pic>
      <p:pic>
        <p:nvPicPr>
          <p:cNvPr id="30" name="Picture 29">
            <a:extLst>
              <a:ext uri="{FF2B5EF4-FFF2-40B4-BE49-F238E27FC236}">
                <a16:creationId xmlns:a16="http://schemas.microsoft.com/office/drawing/2014/main" id="{92C12541-FB8E-C64D-B595-A402A5B3C130}"/>
              </a:ext>
            </a:extLst>
          </p:cNvPr>
          <p:cNvPicPr>
            <a:picLocks noChangeAspect="1"/>
          </p:cNvPicPr>
          <p:nvPr/>
        </p:nvPicPr>
        <p:blipFill rotWithShape="1">
          <a:blip r:embed="rId5"/>
          <a:srcRect l="15907" t="-1356" r="16705" b="8062"/>
          <a:stretch/>
        </p:blipFill>
        <p:spPr>
          <a:xfrm>
            <a:off x="209017" y="834475"/>
            <a:ext cx="7141642" cy="124623"/>
          </a:xfrm>
          <a:prstGeom prst="rect">
            <a:avLst/>
          </a:prstGeom>
        </p:spPr>
      </p:pic>
      <p:pic>
        <p:nvPicPr>
          <p:cNvPr id="32" name="Picture 31">
            <a:extLst>
              <a:ext uri="{FF2B5EF4-FFF2-40B4-BE49-F238E27FC236}">
                <a16:creationId xmlns:a16="http://schemas.microsoft.com/office/drawing/2014/main" id="{1C1760FD-942C-7744-91BF-04F3B138D585}"/>
              </a:ext>
            </a:extLst>
          </p:cNvPr>
          <p:cNvPicPr>
            <a:picLocks noChangeAspect="1"/>
          </p:cNvPicPr>
          <p:nvPr/>
        </p:nvPicPr>
        <p:blipFill rotWithShape="1">
          <a:blip r:embed="rId5"/>
          <a:srcRect l="15907" t="-1356" r="16705" b="8062"/>
          <a:stretch/>
        </p:blipFill>
        <p:spPr>
          <a:xfrm>
            <a:off x="141969" y="10119145"/>
            <a:ext cx="7141642" cy="124623"/>
          </a:xfrm>
          <a:prstGeom prst="rect">
            <a:avLst/>
          </a:prstGeom>
        </p:spPr>
      </p:pic>
      <p:sp>
        <p:nvSpPr>
          <p:cNvPr id="12" name="Rectangle 5">
            <a:extLst>
              <a:ext uri="{FF2B5EF4-FFF2-40B4-BE49-F238E27FC236}">
                <a16:creationId xmlns:a16="http://schemas.microsoft.com/office/drawing/2014/main" id="{A666EB09-B89D-4B02-AF4A-3B6E8D417FD9}"/>
              </a:ext>
            </a:extLst>
          </p:cNvPr>
          <p:cNvSpPr>
            <a:spLocks noChangeArrowheads="1"/>
          </p:cNvSpPr>
          <p:nvPr/>
        </p:nvSpPr>
        <p:spPr bwMode="auto">
          <a:xfrm>
            <a:off x="1682245" y="8500408"/>
            <a:ext cx="29206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3000" b="1" dirty="0">
              <a:latin typeface="Calibri" panose="020F0502020204030204" pitchFamily="34" charset="0"/>
            </a:endParaRPr>
          </a:p>
          <a:p>
            <a:endParaRPr lang="en-US" altLang="en-US" sz="3000" b="1" dirty="0">
              <a:latin typeface="Calibri" panose="020F0502020204030204" pitchFamily="34" charset="0"/>
            </a:endParaRPr>
          </a:p>
          <a:p>
            <a:r>
              <a:rPr lang="en-US" altLang="en-US" sz="3000" dirty="0"/>
              <a:t> </a:t>
            </a:r>
            <a:endParaRPr lang="en-GB" altLang="en-US" sz="3000" dirty="0"/>
          </a:p>
        </p:txBody>
      </p:sp>
      <p:sp>
        <p:nvSpPr>
          <p:cNvPr id="13" name="Rectangle 12">
            <a:extLst>
              <a:ext uri="{FF2B5EF4-FFF2-40B4-BE49-F238E27FC236}">
                <a16:creationId xmlns:a16="http://schemas.microsoft.com/office/drawing/2014/main" id="{1904C06F-E4EF-44BC-B827-C56461F795EA}"/>
              </a:ext>
            </a:extLst>
          </p:cNvPr>
          <p:cNvSpPr/>
          <p:nvPr/>
        </p:nvSpPr>
        <p:spPr>
          <a:xfrm>
            <a:off x="128906" y="7750571"/>
            <a:ext cx="7269212" cy="2246769"/>
          </a:xfrm>
          <a:prstGeom prst="rect">
            <a:avLst/>
          </a:prstGeom>
          <a:solidFill>
            <a:schemeClr val="bg2">
              <a:lumMod val="20000"/>
              <a:lumOff val="80000"/>
            </a:schemeClr>
          </a:solidFill>
        </p:spPr>
        <p:txBody>
          <a:bodyPr wrap="square">
            <a:spAutoFit/>
          </a:bodyPr>
          <a:lstStyle/>
          <a:p>
            <a:pPr fontAlgn="base"/>
            <a:r>
              <a:rPr lang="en-GB" b="1" dirty="0">
                <a:solidFill>
                  <a:schemeClr val="tx1"/>
                </a:solidFill>
                <a:latin typeface="Prompt Black"/>
                <a:ea typeface="Times New Roman" panose="02020603050405020304" pitchFamily="18" charset="0"/>
                <a:cs typeface="Times New Roman" panose="02020603050405020304" pitchFamily="18" charset="0"/>
              </a:rPr>
              <a:t>The Global Goals offer an opportunity as they encourage young people to learn and think critically about real world issues and to act in response to their learning:  </a:t>
            </a:r>
            <a:endParaRPr lang="en-GB" dirty="0">
              <a:solidFill>
                <a:schemeClr val="tx1"/>
              </a:solidFill>
              <a:latin typeface="Prompt Black"/>
              <a:ea typeface="Calibri" panose="020F0502020204030204" pitchFamily="34" charset="0"/>
              <a:cs typeface="Times New Roman" panose="02020603050405020304" pitchFamily="18" charset="0"/>
            </a:endParaRPr>
          </a:p>
          <a:p>
            <a:pPr marL="283475" indent="-283475" fontAlgn="base">
              <a:buFont typeface="Wingdings 2" panose="05020102010507070707" pitchFamily="18" charset="2"/>
              <a:buChar char=""/>
              <a:tabLst>
                <a:tab pos="377967" algn="l"/>
              </a:tabLst>
            </a:pPr>
            <a:r>
              <a:rPr lang="en-GB" dirty="0">
                <a:solidFill>
                  <a:schemeClr val="tx1"/>
                </a:solidFill>
                <a:latin typeface="Prompt Black"/>
                <a:ea typeface="Times New Roman" panose="02020603050405020304" pitchFamily="18" charset="0"/>
              </a:rPr>
              <a:t>The SDG framework can support a ‘more critical and engaged approach towards learning’. </a:t>
            </a:r>
            <a:endParaRPr lang="en-GB" dirty="0">
              <a:solidFill>
                <a:schemeClr val="tx1"/>
              </a:solidFill>
              <a:latin typeface="Prompt Black"/>
            </a:endParaRPr>
          </a:p>
          <a:p>
            <a:pPr marL="283475" indent="-283475" fontAlgn="base">
              <a:buFont typeface="Wingdings 2" panose="05020102010507070707" pitchFamily="18" charset="2"/>
              <a:buChar char=""/>
              <a:tabLst>
                <a:tab pos="377967" algn="l"/>
              </a:tabLst>
            </a:pPr>
            <a:r>
              <a:rPr lang="en-GB" dirty="0">
                <a:solidFill>
                  <a:schemeClr val="tx1"/>
                </a:solidFill>
                <a:latin typeface="Prompt Black"/>
                <a:ea typeface="Times New Roman" panose="02020603050405020304" pitchFamily="18" charset="0"/>
              </a:rPr>
              <a:t>You can link the SDG themes to all curriculum areas and there are opportunities to move from learning and thinking to acting and wellbeing whether at school, local community or global linking level. </a:t>
            </a:r>
            <a:endParaRPr lang="en-GB" dirty="0">
              <a:solidFill>
                <a:schemeClr val="tx1"/>
              </a:solidFill>
              <a:latin typeface="Prompt Black"/>
            </a:endParaRPr>
          </a:p>
          <a:p>
            <a:pPr marL="283475" indent="-283475" fontAlgn="base">
              <a:buFont typeface="Wingdings 2" panose="05020102010507070707" pitchFamily="18" charset="2"/>
              <a:buChar char=""/>
              <a:tabLst>
                <a:tab pos="377967" algn="l"/>
              </a:tabLst>
            </a:pPr>
            <a:r>
              <a:rPr lang="en-GB" dirty="0">
                <a:solidFill>
                  <a:schemeClr val="tx1"/>
                </a:solidFill>
                <a:latin typeface="Prompt Black"/>
                <a:ea typeface="Times New Roman" panose="02020603050405020304" pitchFamily="18" charset="0"/>
              </a:rPr>
              <a:t>SDG4 Target 7 – explicitly recognises the need for education for sustainable development and global citizenship</a:t>
            </a:r>
            <a:endParaRPr lang="en-GB" dirty="0">
              <a:solidFill>
                <a:schemeClr val="tx1"/>
              </a:solidFill>
              <a:latin typeface="Prompt Black"/>
            </a:endParaRPr>
          </a:p>
          <a:p>
            <a:pPr marL="283475" indent="-283475" fontAlgn="base">
              <a:buFont typeface="Wingdings 2" panose="05020102010507070707" pitchFamily="18" charset="2"/>
              <a:buChar char=""/>
              <a:tabLst>
                <a:tab pos="377967" algn="l"/>
              </a:tabLst>
            </a:pPr>
            <a:r>
              <a:rPr lang="en-GB" dirty="0">
                <a:solidFill>
                  <a:schemeClr val="tx1"/>
                </a:solidFill>
                <a:latin typeface="Prompt Black"/>
                <a:ea typeface="Times New Roman" panose="02020603050405020304" pitchFamily="18" charset="0"/>
              </a:rPr>
              <a:t> Focus on the fact that these global challenges will only be solved if all generations work together but big business and government also have a role to play. </a:t>
            </a:r>
            <a:endParaRPr lang="en-GB" dirty="0">
              <a:solidFill>
                <a:schemeClr val="tx1"/>
              </a:solidFill>
              <a:latin typeface="Prompt Black"/>
            </a:endParaRPr>
          </a:p>
        </p:txBody>
      </p:sp>
      <p:grpSp>
        <p:nvGrpSpPr>
          <p:cNvPr id="15" name="Google Shape;63;p5">
            <a:extLst>
              <a:ext uri="{FF2B5EF4-FFF2-40B4-BE49-F238E27FC236}">
                <a16:creationId xmlns:a16="http://schemas.microsoft.com/office/drawing/2014/main" id="{932B86D3-18C4-4EF4-8A0B-002A04681D35}"/>
              </a:ext>
            </a:extLst>
          </p:cNvPr>
          <p:cNvGrpSpPr/>
          <p:nvPr/>
        </p:nvGrpSpPr>
        <p:grpSpPr>
          <a:xfrm>
            <a:off x="109317" y="956222"/>
            <a:ext cx="7341039" cy="5568353"/>
            <a:chOff x="-17740" y="3582470"/>
            <a:chExt cx="2361300" cy="4173490"/>
          </a:xfrm>
        </p:grpSpPr>
        <p:sp>
          <p:nvSpPr>
            <p:cNvPr id="16" name="Google Shape;64;p5">
              <a:extLst>
                <a:ext uri="{FF2B5EF4-FFF2-40B4-BE49-F238E27FC236}">
                  <a16:creationId xmlns:a16="http://schemas.microsoft.com/office/drawing/2014/main" id="{6AC0424F-AD60-4847-BC61-9BE8299253FE}"/>
                </a:ext>
              </a:extLst>
            </p:cNvPr>
            <p:cNvSpPr/>
            <p:nvPr/>
          </p:nvSpPr>
          <p:spPr>
            <a:xfrm rot="5400000">
              <a:off x="889010" y="32443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6D6CC184-2B78-4215-A2E1-30F21D95AAC3}"/>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3157E3C5-F4AE-49C1-B501-7E084B71428D}"/>
                </a:ext>
              </a:extLst>
            </p:cNvPr>
            <p:cNvGrpSpPr/>
            <p:nvPr/>
          </p:nvGrpSpPr>
          <p:grpSpPr>
            <a:xfrm>
              <a:off x="-17740" y="3582470"/>
              <a:ext cx="657036" cy="1103767"/>
              <a:chOff x="3149310" y="3846423"/>
              <a:chExt cx="657036" cy="1445100"/>
            </a:xfrm>
          </p:grpSpPr>
          <p:sp>
            <p:nvSpPr>
              <p:cNvPr id="19" name="Google Shape;67;p5">
                <a:extLst>
                  <a:ext uri="{FF2B5EF4-FFF2-40B4-BE49-F238E27FC236}">
                    <a16:creationId xmlns:a16="http://schemas.microsoft.com/office/drawing/2014/main" id="{304E3906-D9AF-4BE5-9505-A7E29E096A77}"/>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56AD1DC9-F158-4742-B660-51D9A3FBE5E2}"/>
                  </a:ext>
                </a:extLst>
              </p:cNvPr>
              <p:cNvSpPr/>
              <p:nvPr/>
            </p:nvSpPr>
            <p:spPr>
              <a:xfrm rot="16200000">
                <a:off x="2704710" y="4291023"/>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TextBox 20">
            <a:extLst>
              <a:ext uri="{FF2B5EF4-FFF2-40B4-BE49-F238E27FC236}">
                <a16:creationId xmlns:a16="http://schemas.microsoft.com/office/drawing/2014/main" id="{DC526872-4776-418B-B91A-9DE2C9F0C464}"/>
              </a:ext>
            </a:extLst>
          </p:cNvPr>
          <p:cNvSpPr txBox="1"/>
          <p:nvPr/>
        </p:nvSpPr>
        <p:spPr>
          <a:xfrm>
            <a:off x="263304" y="1469579"/>
            <a:ext cx="962014" cy="830997"/>
          </a:xfrm>
          <a:prstGeom prst="rect">
            <a:avLst/>
          </a:prstGeom>
          <a:noFill/>
        </p:spPr>
        <p:txBody>
          <a:bodyPr wrap="square">
            <a:spAutoFit/>
          </a:bodyPr>
          <a:lstStyle/>
          <a:p>
            <a:pPr algn="ctr"/>
            <a:r>
              <a:rPr lang="en-US" sz="2400" b="1" dirty="0">
                <a:solidFill>
                  <a:schemeClr val="tx1"/>
                </a:solidFill>
                <a:latin typeface="Prompt Black"/>
              </a:rPr>
              <a:t>Step 3</a:t>
            </a:r>
          </a:p>
        </p:txBody>
      </p:sp>
      <p:sp>
        <p:nvSpPr>
          <p:cNvPr id="22" name="TextBox 21">
            <a:extLst>
              <a:ext uri="{FF2B5EF4-FFF2-40B4-BE49-F238E27FC236}">
                <a16:creationId xmlns:a16="http://schemas.microsoft.com/office/drawing/2014/main" id="{8600C1C3-FEDA-421E-9685-D45A0CD8CC24}"/>
              </a:ext>
            </a:extLst>
          </p:cNvPr>
          <p:cNvSpPr txBox="1"/>
          <p:nvPr/>
        </p:nvSpPr>
        <p:spPr>
          <a:xfrm>
            <a:off x="1974313" y="1370513"/>
            <a:ext cx="5309298" cy="1200329"/>
          </a:xfrm>
          <a:prstGeom prst="rect">
            <a:avLst/>
          </a:prstGeom>
          <a:noFill/>
        </p:spPr>
        <p:txBody>
          <a:bodyPr wrap="square">
            <a:spAutoFit/>
          </a:bodyPr>
          <a:lstStyle/>
          <a:p>
            <a:pPr algn="ctr"/>
            <a:r>
              <a:rPr lang="en-GB" sz="2400" b="1" dirty="0">
                <a:latin typeface="Prompt Black"/>
              </a:rPr>
              <a:t>Using the SDGs  to support  Personal Development </a:t>
            </a:r>
          </a:p>
          <a:p>
            <a:pPr algn="ctr"/>
            <a:r>
              <a:rPr lang="en-GB" sz="2400" b="1" dirty="0">
                <a:latin typeface="Prompt Black"/>
              </a:rPr>
              <a:t>Where might it fit? </a:t>
            </a:r>
          </a:p>
        </p:txBody>
      </p:sp>
      <p:sp>
        <p:nvSpPr>
          <p:cNvPr id="23" name="Rectangle 22">
            <a:extLst>
              <a:ext uri="{FF2B5EF4-FFF2-40B4-BE49-F238E27FC236}">
                <a16:creationId xmlns:a16="http://schemas.microsoft.com/office/drawing/2014/main" id="{458D473E-CC2F-477A-9516-D0917F5B9F35}"/>
              </a:ext>
            </a:extLst>
          </p:cNvPr>
          <p:cNvSpPr/>
          <p:nvPr/>
        </p:nvSpPr>
        <p:spPr>
          <a:xfrm>
            <a:off x="188192" y="3002673"/>
            <a:ext cx="7209926" cy="1098386"/>
          </a:xfrm>
          <a:prstGeom prst="rect">
            <a:avLst/>
          </a:prstGeom>
          <a:solidFill>
            <a:schemeClr val="bg1"/>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dirty="0">
                <a:solidFill>
                  <a:schemeClr val="tx1"/>
                </a:solidFill>
                <a:latin typeface="Prompt Black"/>
              </a:rPr>
              <a:t> </a:t>
            </a:r>
            <a:r>
              <a:rPr lang="en-GB" sz="2000" b="1" dirty="0">
                <a:solidFill>
                  <a:schemeClr val="tx1"/>
                </a:solidFill>
                <a:latin typeface="Prompt Black"/>
              </a:rPr>
              <a:t>In the Curriculum</a:t>
            </a:r>
          </a:p>
          <a:p>
            <a:pPr algn="ctr"/>
            <a:r>
              <a:rPr lang="en-GB" sz="1600" dirty="0">
                <a:solidFill>
                  <a:schemeClr val="tx1"/>
                </a:solidFill>
                <a:latin typeface="Prompt Black"/>
              </a:rPr>
              <a:t>Consider all subject areas but especially  the Humanities, MFL, Science and English but can be embedded through Key Stage 3 curriculums. </a:t>
            </a:r>
          </a:p>
        </p:txBody>
      </p:sp>
      <p:sp>
        <p:nvSpPr>
          <p:cNvPr id="24" name="Rectangle 23">
            <a:extLst>
              <a:ext uri="{FF2B5EF4-FFF2-40B4-BE49-F238E27FC236}">
                <a16:creationId xmlns:a16="http://schemas.microsoft.com/office/drawing/2014/main" id="{C56E2892-8E79-4045-B2F4-A5E1F43A005B}"/>
              </a:ext>
            </a:extLst>
          </p:cNvPr>
          <p:cNvSpPr/>
          <p:nvPr/>
        </p:nvSpPr>
        <p:spPr>
          <a:xfrm>
            <a:off x="188192" y="4442716"/>
            <a:ext cx="7209926" cy="1189260"/>
          </a:xfrm>
          <a:prstGeom prst="rect">
            <a:avLst/>
          </a:prstGeom>
          <a:solidFill>
            <a:schemeClr val="bg1"/>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800" b="1" dirty="0">
              <a:solidFill>
                <a:schemeClr val="tx1"/>
              </a:solidFill>
              <a:latin typeface="Prompt Black"/>
            </a:endParaRPr>
          </a:p>
          <a:p>
            <a:pPr algn="ctr"/>
            <a:endParaRPr lang="en-GB" sz="1800" b="1" dirty="0">
              <a:solidFill>
                <a:schemeClr val="tx1"/>
              </a:solidFill>
              <a:latin typeface="Prompt Black"/>
            </a:endParaRPr>
          </a:p>
          <a:p>
            <a:pPr algn="ctr"/>
            <a:r>
              <a:rPr lang="en-GB" sz="1800" b="1" dirty="0">
                <a:solidFill>
                  <a:schemeClr val="tx1"/>
                </a:solidFill>
                <a:latin typeface="Prompt Black"/>
              </a:rPr>
              <a:t>In our enrichment activities</a:t>
            </a:r>
          </a:p>
          <a:p>
            <a:pPr algn="ctr"/>
            <a:r>
              <a:rPr lang="en-GB" sz="1800" dirty="0">
                <a:solidFill>
                  <a:schemeClr val="tx1"/>
                </a:solidFill>
                <a:latin typeface="Prompt Black"/>
              </a:rPr>
              <a:t>Consider as a focus for student debates, projects , drop down days  Eco Clubs and school councils. </a:t>
            </a:r>
          </a:p>
          <a:p>
            <a:pPr algn="ctr"/>
            <a:endParaRPr lang="en-GB" sz="1800" b="1" dirty="0">
              <a:solidFill>
                <a:schemeClr val="tx1"/>
              </a:solidFill>
              <a:latin typeface="Prompt Black"/>
            </a:endParaRPr>
          </a:p>
          <a:p>
            <a:pPr algn="ctr"/>
            <a:endParaRPr lang="en-GB" sz="1800" b="1" dirty="0">
              <a:solidFill>
                <a:schemeClr val="tx1"/>
              </a:solidFill>
              <a:latin typeface="Prompt Black"/>
            </a:endParaRPr>
          </a:p>
          <a:p>
            <a:pPr algn="ctr"/>
            <a:r>
              <a:rPr lang="en-GB" sz="1800" b="1" dirty="0">
                <a:solidFill>
                  <a:schemeClr val="tx1"/>
                </a:solidFill>
                <a:latin typeface="Prompt Black"/>
              </a:rPr>
              <a:t> </a:t>
            </a:r>
          </a:p>
        </p:txBody>
      </p:sp>
      <p:sp>
        <p:nvSpPr>
          <p:cNvPr id="25" name="Rectangle 24">
            <a:extLst>
              <a:ext uri="{FF2B5EF4-FFF2-40B4-BE49-F238E27FC236}">
                <a16:creationId xmlns:a16="http://schemas.microsoft.com/office/drawing/2014/main" id="{A2C3099E-78F6-4AC2-BF06-F80B236B51F6}"/>
              </a:ext>
            </a:extLst>
          </p:cNvPr>
          <p:cNvSpPr/>
          <p:nvPr/>
        </p:nvSpPr>
        <p:spPr>
          <a:xfrm>
            <a:off x="209016" y="6191526"/>
            <a:ext cx="7189101" cy="1189260"/>
          </a:xfrm>
          <a:prstGeom prst="rect">
            <a:avLst/>
          </a:prstGeom>
          <a:solidFill>
            <a:schemeClr val="bg1"/>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dirty="0">
                <a:solidFill>
                  <a:schemeClr val="tx1"/>
                </a:solidFill>
                <a:latin typeface="Prompt Black"/>
              </a:rPr>
              <a:t> Link to pupil projects/assemblies </a:t>
            </a:r>
          </a:p>
        </p:txBody>
      </p:sp>
    </p:spTree>
    <p:extLst>
      <p:ext uri="{BB962C8B-B14F-4D97-AF65-F5344CB8AC3E}">
        <p14:creationId xmlns:p14="http://schemas.microsoft.com/office/powerpoint/2010/main" val="3842733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339FE-67A2-4EC2-B1E0-4F22B547CA8E}"/>
              </a:ext>
            </a:extLst>
          </p:cNvPr>
          <p:cNvSpPr/>
          <p:nvPr/>
        </p:nvSpPr>
        <p:spPr>
          <a:xfrm>
            <a:off x="117361" y="3550796"/>
            <a:ext cx="7269212" cy="64185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latin typeface="Prompt Black"/>
            </a:endParaRPr>
          </a:p>
          <a:p>
            <a:pPr algn="ctr"/>
            <a:endParaRPr lang="en-GB" sz="2400" b="1" dirty="0">
              <a:solidFill>
                <a:schemeClr val="tx1"/>
              </a:solidFill>
              <a:latin typeface="Prompt Black"/>
            </a:endParaRPr>
          </a:p>
          <a:p>
            <a:pPr algn="ctr"/>
            <a:endParaRPr lang="en-GB" sz="2400" b="1" dirty="0">
              <a:solidFill>
                <a:schemeClr val="tx1"/>
              </a:solidFill>
              <a:latin typeface="Prompt Black"/>
            </a:endParaRPr>
          </a:p>
          <a:p>
            <a:pPr algn="ctr"/>
            <a:r>
              <a:rPr lang="en-GB" sz="2400" b="1" dirty="0">
                <a:solidFill>
                  <a:schemeClr val="tx1"/>
                </a:solidFill>
                <a:latin typeface="Prompt Black"/>
              </a:rPr>
              <a:t>Start your research by checking out these resources and  clips</a:t>
            </a:r>
            <a:endParaRPr lang="en-GB" dirty="0">
              <a:solidFill>
                <a:schemeClr val="tx1"/>
              </a:solidFill>
            </a:endParaRPr>
          </a:p>
          <a:p>
            <a:endParaRPr lang="en-US" altLang="en-US"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GB" dirty="0">
                <a:solidFill>
                  <a:schemeClr val="tx1"/>
                </a:solidFill>
                <a:latin typeface="Prompt" panose="020B0604020202020204" charset="-34"/>
                <a:cs typeface="Prompt" panose="020B0604020202020204" charset="-34"/>
                <a:hlinkClick r:id="rId2">
                  <a:extLst>
                    <a:ext uri="{A12FA001-AC4F-418D-AE19-62706E023703}">
                      <ahyp:hlinkClr xmlns:ahyp="http://schemas.microsoft.com/office/drawing/2018/hyperlinkcolor" val="tx"/>
                    </a:ext>
                  </a:extLst>
                </a:hlinkClick>
              </a:rPr>
              <a:t>https://think-global.org.uk</a:t>
            </a:r>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GB" dirty="0" err="1">
                <a:solidFill>
                  <a:schemeClr val="tx1"/>
                </a:solidFill>
                <a:effectLst/>
                <a:latin typeface="Prompt" panose="020B0604020202020204" charset="-34"/>
                <a:cs typeface="Prompt" panose="020B0604020202020204" charset="-34"/>
                <a:hlinkClick r:id="rId3">
                  <a:extLst>
                    <a:ext uri="{A12FA001-AC4F-418D-AE19-62706E023703}">
                      <ahyp:hlinkClr xmlns:ahyp="http://schemas.microsoft.com/office/drawing/2018/hyperlinkcolor" val="tx"/>
                    </a:ext>
                  </a:extLst>
                </a:hlinkClick>
              </a:rPr>
              <a:t>GlobalGoals</a:t>
            </a:r>
            <a:r>
              <a:rPr lang="en-GB" b="0" i="0" dirty="0" err="1">
                <a:solidFill>
                  <a:schemeClr val="tx1"/>
                </a:solidFill>
                <a:effectLst/>
                <a:latin typeface="Prompt" panose="020B0604020202020204" charset="-34"/>
                <a:cs typeface="Prompt" panose="020B0604020202020204" charset="-34"/>
              </a:rPr>
              <a:t>The</a:t>
            </a:r>
            <a:r>
              <a:rPr lang="en-GB" b="0" i="0" dirty="0">
                <a:solidFill>
                  <a:schemeClr val="tx1"/>
                </a:solidFill>
                <a:effectLst/>
                <a:latin typeface="Prompt" panose="020B0604020202020204" charset="-34"/>
                <a:cs typeface="Prompt" panose="020B0604020202020204" charset="-34"/>
              </a:rPr>
              <a:t> World's Largest Lesson | Global Goals</a:t>
            </a:r>
          </a:p>
          <a:p>
            <a:r>
              <a:rPr lang="en-GB" dirty="0">
                <a:solidFill>
                  <a:schemeClr val="tx1"/>
                </a:solidFill>
                <a:latin typeface="Prompt" panose="020B0604020202020204" charset="-34"/>
                <a:cs typeface="Prompt" panose="020B0604020202020204" charset="-34"/>
                <a:hlinkClick r:id="rId4"/>
              </a:rPr>
              <a:t>https://www.youtube.com/watch?v=cBxN9E5f7pc</a:t>
            </a:r>
            <a:endParaRPr lang="en-GB" dirty="0">
              <a:solidFill>
                <a:schemeClr val="tx1"/>
              </a:solidFill>
              <a:latin typeface="Prompt" panose="020B0604020202020204" charset="-34"/>
              <a:cs typeface="Prompt" panose="020B0604020202020204" charset="-34"/>
            </a:endParaRPr>
          </a:p>
          <a:p>
            <a:r>
              <a:rPr kumimoji="0" lang="en-US" altLang="en-US" sz="1400" b="0" i="0" u="sng" strike="noStrike" cap="none" normalizeH="0" baseline="0" dirty="0">
                <a:ln>
                  <a:noFill/>
                </a:ln>
                <a:solidFill>
                  <a:srgbClr val="007DBC"/>
                </a:solidFill>
                <a:effectLst/>
                <a:latin typeface="Calibri" panose="020F0502020204030204" pitchFamily="34" charset="0"/>
                <a:cs typeface="Calibri" panose="020F0502020204030204" pitchFamily="34" charset="0"/>
                <a:hlinkClick r:id="rId5"/>
              </a:rPr>
              <a:t>https://sdgzone.com/learn/what-are-the-sdgs</a:t>
            </a:r>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GB" dirty="0">
                <a:solidFill>
                  <a:schemeClr val="tx1"/>
                </a:solidFill>
                <a:latin typeface="Prompt" panose="020B0604020202020204" charset="-34"/>
                <a:cs typeface="Prompt" panose="020B0604020202020204" charset="-34"/>
                <a:hlinkClick r:id="rId6">
                  <a:extLst>
                    <a:ext uri="{A12FA001-AC4F-418D-AE19-62706E023703}">
                      <ahyp:hlinkClr xmlns:ahyp="http://schemas.microsoft.com/office/drawing/2018/hyperlinkcolor" val="tx"/>
                    </a:ext>
                  </a:extLst>
                </a:hlinkClick>
              </a:rPr>
              <a:t>Student Action</a:t>
            </a:r>
          </a:p>
          <a:p>
            <a:r>
              <a:rPr lang="en-GB" dirty="0">
                <a:solidFill>
                  <a:schemeClr val="tx1"/>
                </a:solidFill>
                <a:latin typeface="Prompt" panose="020B0604020202020204" charset="-34"/>
                <a:cs typeface="Prompt" panose="020B0604020202020204" charset="-34"/>
                <a:hlinkClick r:id="rId6">
                  <a:extLst>
                    <a:ext uri="{A12FA001-AC4F-418D-AE19-62706E023703}">
                      <ahyp:hlinkClr xmlns:ahyp="http://schemas.microsoft.com/office/drawing/2018/hyperlinkcolor" val="tx"/>
                    </a:ext>
                  </a:extLst>
                </a:hlinkClick>
              </a:rPr>
              <a:t>https://www.childinthecity.org/2018/06/22/give-young-people-a-voice-on-global-issues/?gdpr=accept</a:t>
            </a:r>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GB" dirty="0">
                <a:solidFill>
                  <a:schemeClr val="tx1"/>
                </a:solidFill>
                <a:latin typeface="Prompt" panose="020B0604020202020204" charset="-34"/>
                <a:cs typeface="Prompt" panose="020B0604020202020204" charset="-34"/>
              </a:rPr>
              <a:t>Youth realizing the Sustainable Development Goals</a:t>
            </a:r>
          </a:p>
          <a:p>
            <a:r>
              <a:rPr lang="en-GB" dirty="0">
                <a:solidFill>
                  <a:schemeClr val="tx1"/>
                </a:solidFill>
                <a:latin typeface="Prompt" panose="020B0604020202020204" charset="-34"/>
                <a:cs typeface="Prompt" panose="020B0604020202020204" charset="-34"/>
                <a:hlinkClick r:id="rId7">
                  <a:extLst>
                    <a:ext uri="{A12FA001-AC4F-418D-AE19-62706E023703}">
                      <ahyp:hlinkClr xmlns:ahyp="http://schemas.microsoft.com/office/drawing/2018/hyperlinkcolor" val="tx"/>
                    </a:ext>
                  </a:extLst>
                </a:hlinkClick>
              </a:rPr>
              <a:t>https://www.youtube.com/watch?v=ccE5x3-fYzs</a:t>
            </a:r>
            <a:endParaRPr lang="en-GB" dirty="0">
              <a:solidFill>
                <a:schemeClr val="tx1"/>
              </a:solidFill>
              <a:latin typeface="Prompt" panose="020B0604020202020204" charset="-34"/>
              <a:cs typeface="Prompt" panose="020B0604020202020204" charset="-34"/>
            </a:endParaRPr>
          </a:p>
          <a:p>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GB" dirty="0">
                <a:solidFill>
                  <a:schemeClr val="tx1"/>
                </a:solidFill>
                <a:latin typeface="Prompt" panose="020B0604020202020204" charset="-34"/>
                <a:cs typeface="Prompt" panose="020B0604020202020204" charset="-34"/>
              </a:rPr>
              <a:t>Greta Thunberg</a:t>
            </a:r>
          </a:p>
          <a:p>
            <a:r>
              <a:rPr lang="en-GB" dirty="0">
                <a:solidFill>
                  <a:schemeClr val="tx1"/>
                </a:solidFill>
                <a:latin typeface="Prompt" panose="020B0604020202020204" charset="-34"/>
                <a:cs typeface="Prompt" panose="020B0604020202020204" charset="-34"/>
                <a:hlinkClick r:id="rId8">
                  <a:extLst>
                    <a:ext uri="{A12FA001-AC4F-418D-AE19-62706E023703}">
                      <ahyp:hlinkClr xmlns:ahyp="http://schemas.microsoft.com/office/drawing/2018/hyperlinkcolor" val="tx"/>
                    </a:ext>
                  </a:extLst>
                </a:hlinkClick>
              </a:rPr>
              <a:t>https://www.youtube.com/watch?v=u9KxE4Kv9A8</a:t>
            </a:r>
            <a:endParaRPr lang="en-GB" dirty="0">
              <a:solidFill>
                <a:schemeClr val="tx1"/>
              </a:solidFill>
              <a:latin typeface="Prompt" panose="020B0604020202020204" charset="-34"/>
              <a:cs typeface="Prompt" panose="020B0604020202020204" charset="-34"/>
            </a:endParaRPr>
          </a:p>
          <a:p>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GB" dirty="0">
                <a:solidFill>
                  <a:schemeClr val="tx1"/>
                </a:solidFill>
                <a:latin typeface="Prompt" panose="020B0604020202020204" charset="-34"/>
                <a:cs typeface="Prompt" panose="020B0604020202020204" charset="-34"/>
                <a:hlinkClick r:id="rId9">
                  <a:extLst>
                    <a:ext uri="{A12FA001-AC4F-418D-AE19-62706E023703}">
                      <ahyp:hlinkClr xmlns:ahyp="http://schemas.microsoft.com/office/drawing/2018/hyperlinkcolor" val="tx"/>
                    </a:ext>
                  </a:extLst>
                </a:hlinkClick>
              </a:rPr>
              <a:t>https://www.globallearningni.com/uploads/myresources/good_practice_poster.pdf</a:t>
            </a:r>
            <a:endParaRPr lang="en-GB"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US" altLang="en-US" u="sng" dirty="0">
                <a:solidFill>
                  <a:schemeClr val="tx1"/>
                </a:solidFill>
                <a:latin typeface="Prompt" panose="020B0604020202020204" charset="-34"/>
                <a:cs typeface="Prompt" panose="020B0604020202020204" charset="-34"/>
                <a:hlinkClick r:id="rId10"/>
              </a:rPr>
              <a:t>https://www.youtube.com/watch?v=xVWHuJOmaEk&amp;feature=emb_logo</a:t>
            </a:r>
            <a:endParaRPr lang="en-US" altLang="en-US" u="sng" dirty="0">
              <a:solidFill>
                <a:schemeClr val="tx1"/>
              </a:solidFill>
              <a:latin typeface="Prompt" panose="020B0604020202020204" charset="-34"/>
              <a:cs typeface="Prompt" panose="020B0604020202020204" charset="-34"/>
            </a:endParaRPr>
          </a:p>
          <a:p>
            <a:endParaRPr lang="en-US" altLang="en-US" dirty="0">
              <a:solidFill>
                <a:schemeClr val="tx1"/>
              </a:solidFill>
              <a:latin typeface="Prompt" panose="020B0604020202020204" charset="-34"/>
              <a:cs typeface="Prompt" panose="020B0604020202020204" charset="-34"/>
            </a:endParaRPr>
          </a:p>
          <a:p>
            <a:pPr marL="285750" indent="-285750">
              <a:buFont typeface="Wingdings" panose="05000000000000000000" pitchFamily="2" charset="2"/>
              <a:buChar char="v"/>
            </a:pPr>
            <a:r>
              <a:rPr lang="en-GB" b="0" i="0" dirty="0">
                <a:solidFill>
                  <a:schemeClr val="tx1"/>
                </a:solidFill>
                <a:effectLst/>
                <a:latin typeface="Prompt" panose="020B0604020202020204" charset="-34"/>
                <a:cs typeface="Prompt" panose="020B0604020202020204" charset="-34"/>
              </a:rPr>
              <a:t>https://www.youtube.com/watch?v=xVWHuJOmaEk&amp;feature=emb_logoNations United: Urgent Solutions for Urgent Times | Presented by Thandie Newton</a:t>
            </a:r>
          </a:p>
          <a:p>
            <a:pPr algn="ctr"/>
            <a:endParaRPr lang="en-GB" sz="2400" dirty="0">
              <a:solidFill>
                <a:schemeClr val="tx1"/>
              </a:solidFill>
              <a:latin typeface="Prompt Black"/>
            </a:endParaRPr>
          </a:p>
          <a:p>
            <a:pPr algn="ctr"/>
            <a:endParaRPr lang="en-GB" sz="2400" dirty="0">
              <a:solidFill>
                <a:schemeClr val="tx1"/>
              </a:solidFill>
              <a:latin typeface="Prompt Black"/>
            </a:endParaRPr>
          </a:p>
          <a:p>
            <a:pPr algn="ctr"/>
            <a:r>
              <a:rPr lang="en-GB" sz="2400" dirty="0">
                <a:solidFill>
                  <a:schemeClr val="tx1"/>
                </a:solidFill>
                <a:latin typeface="Prompt Black"/>
              </a:rPr>
              <a:t> </a:t>
            </a:r>
          </a:p>
        </p:txBody>
      </p:sp>
      <p:sp>
        <p:nvSpPr>
          <p:cNvPr id="11" name="TextBox 10">
            <a:extLst>
              <a:ext uri="{FF2B5EF4-FFF2-40B4-BE49-F238E27FC236}">
                <a16:creationId xmlns:a16="http://schemas.microsoft.com/office/drawing/2014/main" id="{2249D15C-0F0F-FD41-96EE-15E4E622B552}"/>
              </a:ext>
            </a:extLst>
          </p:cNvPr>
          <p:cNvSpPr txBox="1"/>
          <p:nvPr/>
        </p:nvSpPr>
        <p:spPr>
          <a:xfrm>
            <a:off x="1225318" y="1772368"/>
            <a:ext cx="3819824" cy="416589"/>
          </a:xfrm>
          <a:prstGeom prst="rect">
            <a:avLst/>
          </a:prstGeom>
          <a:noFill/>
        </p:spPr>
        <p:txBody>
          <a:bodyPr wrap="square" rtlCol="0">
            <a:spAutoFit/>
          </a:bodyPr>
          <a:lstStyle/>
          <a:p>
            <a:r>
              <a:rPr lang="en-US" sz="2107" b="1" dirty="0">
                <a:solidFill>
                  <a:schemeClr val="bg1"/>
                </a:solidFill>
                <a:latin typeface="Rockwell" panose="02060603020205020403" pitchFamily="18" charset="77"/>
              </a:rPr>
              <a:t> </a:t>
            </a:r>
          </a:p>
        </p:txBody>
      </p:sp>
      <p:pic>
        <p:nvPicPr>
          <p:cNvPr id="33" name="Picture 32">
            <a:extLst>
              <a:ext uri="{FF2B5EF4-FFF2-40B4-BE49-F238E27FC236}">
                <a16:creationId xmlns:a16="http://schemas.microsoft.com/office/drawing/2014/main" id="{8C42BC24-EC48-724D-B2F8-2CCF10AC934E}"/>
              </a:ext>
            </a:extLst>
          </p:cNvPr>
          <p:cNvPicPr>
            <a:picLocks noChangeAspect="1"/>
          </p:cNvPicPr>
          <p:nvPr/>
        </p:nvPicPr>
        <p:blipFill>
          <a:blip r:embed="rId11"/>
          <a:stretch>
            <a:fillRect/>
          </a:stretch>
        </p:blipFill>
        <p:spPr>
          <a:xfrm>
            <a:off x="5045142" y="209289"/>
            <a:ext cx="1253381" cy="427837"/>
          </a:xfrm>
          <a:prstGeom prst="rect">
            <a:avLst/>
          </a:prstGeom>
        </p:spPr>
      </p:pic>
      <p:pic>
        <p:nvPicPr>
          <p:cNvPr id="35" name="Picture 34">
            <a:extLst>
              <a:ext uri="{FF2B5EF4-FFF2-40B4-BE49-F238E27FC236}">
                <a16:creationId xmlns:a16="http://schemas.microsoft.com/office/drawing/2014/main" id="{F8721194-905B-A941-A6B8-8635270C210F}"/>
              </a:ext>
            </a:extLst>
          </p:cNvPr>
          <p:cNvPicPr>
            <a:picLocks noChangeAspect="1"/>
          </p:cNvPicPr>
          <p:nvPr/>
        </p:nvPicPr>
        <p:blipFill rotWithShape="1">
          <a:blip r:embed="rId12"/>
          <a:srcRect r="76822"/>
          <a:stretch/>
        </p:blipFill>
        <p:spPr>
          <a:xfrm>
            <a:off x="6598105" y="217847"/>
            <a:ext cx="604341" cy="401546"/>
          </a:xfrm>
          <a:prstGeom prst="rect">
            <a:avLst/>
          </a:prstGeom>
        </p:spPr>
      </p:pic>
      <p:pic>
        <p:nvPicPr>
          <p:cNvPr id="29" name="Picture 28">
            <a:extLst>
              <a:ext uri="{FF2B5EF4-FFF2-40B4-BE49-F238E27FC236}">
                <a16:creationId xmlns:a16="http://schemas.microsoft.com/office/drawing/2014/main" id="{E31F21DF-EA05-ED46-8DD0-A3784B9698F5}"/>
              </a:ext>
            </a:extLst>
          </p:cNvPr>
          <p:cNvPicPr>
            <a:picLocks noChangeAspect="1"/>
          </p:cNvPicPr>
          <p:nvPr/>
        </p:nvPicPr>
        <p:blipFill rotWithShape="1">
          <a:blip r:embed="rId13"/>
          <a:srcRect l="3369" t="13159" r="3631" b="13153"/>
          <a:stretch/>
        </p:blipFill>
        <p:spPr>
          <a:xfrm>
            <a:off x="394014" y="143818"/>
            <a:ext cx="1775968" cy="597322"/>
          </a:xfrm>
          <a:prstGeom prst="rect">
            <a:avLst/>
          </a:prstGeom>
        </p:spPr>
      </p:pic>
      <p:pic>
        <p:nvPicPr>
          <p:cNvPr id="30" name="Picture 29">
            <a:extLst>
              <a:ext uri="{FF2B5EF4-FFF2-40B4-BE49-F238E27FC236}">
                <a16:creationId xmlns:a16="http://schemas.microsoft.com/office/drawing/2014/main" id="{92C12541-FB8E-C64D-B595-A402A5B3C130}"/>
              </a:ext>
            </a:extLst>
          </p:cNvPr>
          <p:cNvPicPr>
            <a:picLocks noChangeAspect="1"/>
          </p:cNvPicPr>
          <p:nvPr/>
        </p:nvPicPr>
        <p:blipFill rotWithShape="1">
          <a:blip r:embed="rId14"/>
          <a:srcRect l="15907" t="-1356" r="16705" b="8062"/>
          <a:stretch/>
        </p:blipFill>
        <p:spPr>
          <a:xfrm>
            <a:off x="209017" y="834475"/>
            <a:ext cx="7141642" cy="124623"/>
          </a:xfrm>
          <a:prstGeom prst="rect">
            <a:avLst/>
          </a:prstGeom>
        </p:spPr>
      </p:pic>
      <p:pic>
        <p:nvPicPr>
          <p:cNvPr id="32" name="Picture 31">
            <a:extLst>
              <a:ext uri="{FF2B5EF4-FFF2-40B4-BE49-F238E27FC236}">
                <a16:creationId xmlns:a16="http://schemas.microsoft.com/office/drawing/2014/main" id="{1C1760FD-942C-7744-91BF-04F3B138D585}"/>
              </a:ext>
            </a:extLst>
          </p:cNvPr>
          <p:cNvPicPr>
            <a:picLocks noChangeAspect="1"/>
          </p:cNvPicPr>
          <p:nvPr/>
        </p:nvPicPr>
        <p:blipFill rotWithShape="1">
          <a:blip r:embed="rId14"/>
          <a:srcRect l="15907" t="-1356" r="16705" b="8062"/>
          <a:stretch/>
        </p:blipFill>
        <p:spPr>
          <a:xfrm>
            <a:off x="141969" y="10119145"/>
            <a:ext cx="7141642" cy="124623"/>
          </a:xfrm>
          <a:prstGeom prst="rect">
            <a:avLst/>
          </a:prstGeom>
        </p:spPr>
      </p:pic>
      <p:sp>
        <p:nvSpPr>
          <p:cNvPr id="12" name="Rectangle 5">
            <a:extLst>
              <a:ext uri="{FF2B5EF4-FFF2-40B4-BE49-F238E27FC236}">
                <a16:creationId xmlns:a16="http://schemas.microsoft.com/office/drawing/2014/main" id="{A666EB09-B89D-4B02-AF4A-3B6E8D417FD9}"/>
              </a:ext>
            </a:extLst>
          </p:cNvPr>
          <p:cNvSpPr>
            <a:spLocks noChangeArrowheads="1"/>
          </p:cNvSpPr>
          <p:nvPr/>
        </p:nvSpPr>
        <p:spPr bwMode="auto">
          <a:xfrm>
            <a:off x="1682245" y="8500408"/>
            <a:ext cx="29206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3000" b="1" dirty="0">
              <a:latin typeface="Calibri" panose="020F0502020204030204" pitchFamily="34" charset="0"/>
            </a:endParaRPr>
          </a:p>
          <a:p>
            <a:endParaRPr lang="en-US" altLang="en-US" sz="3000" b="1" dirty="0">
              <a:latin typeface="Calibri" panose="020F0502020204030204" pitchFamily="34" charset="0"/>
            </a:endParaRPr>
          </a:p>
          <a:p>
            <a:r>
              <a:rPr lang="en-US" altLang="en-US" sz="3000" dirty="0"/>
              <a:t> </a:t>
            </a:r>
            <a:endParaRPr lang="en-GB" altLang="en-US" sz="3000" dirty="0"/>
          </a:p>
        </p:txBody>
      </p:sp>
      <p:grpSp>
        <p:nvGrpSpPr>
          <p:cNvPr id="15" name="Google Shape;63;p5">
            <a:extLst>
              <a:ext uri="{FF2B5EF4-FFF2-40B4-BE49-F238E27FC236}">
                <a16:creationId xmlns:a16="http://schemas.microsoft.com/office/drawing/2014/main" id="{932B86D3-18C4-4EF4-8A0B-002A04681D35}"/>
              </a:ext>
            </a:extLst>
          </p:cNvPr>
          <p:cNvGrpSpPr/>
          <p:nvPr/>
        </p:nvGrpSpPr>
        <p:grpSpPr>
          <a:xfrm>
            <a:off x="45534" y="1245498"/>
            <a:ext cx="7341039" cy="2221232"/>
            <a:chOff x="-17740" y="3582470"/>
            <a:chExt cx="2361300" cy="1116443"/>
          </a:xfrm>
        </p:grpSpPr>
        <p:sp>
          <p:nvSpPr>
            <p:cNvPr id="16" name="Google Shape;64;p5">
              <a:extLst>
                <a:ext uri="{FF2B5EF4-FFF2-40B4-BE49-F238E27FC236}">
                  <a16:creationId xmlns:a16="http://schemas.microsoft.com/office/drawing/2014/main" id="{6AC0424F-AD60-4847-BC61-9BE8299253FE}"/>
                </a:ext>
              </a:extLst>
            </p:cNvPr>
            <p:cNvSpPr/>
            <p:nvPr/>
          </p:nvSpPr>
          <p:spPr>
            <a:xfrm rot="5400000">
              <a:off x="889010" y="32443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 name="Google Shape;66;p5">
              <a:extLst>
                <a:ext uri="{FF2B5EF4-FFF2-40B4-BE49-F238E27FC236}">
                  <a16:creationId xmlns:a16="http://schemas.microsoft.com/office/drawing/2014/main" id="{3157E3C5-F4AE-49C1-B501-7E084B71428D}"/>
                </a:ext>
              </a:extLst>
            </p:cNvPr>
            <p:cNvGrpSpPr/>
            <p:nvPr/>
          </p:nvGrpSpPr>
          <p:grpSpPr>
            <a:xfrm>
              <a:off x="-17740" y="3582470"/>
              <a:ext cx="657036" cy="1103767"/>
              <a:chOff x="3149310" y="3846423"/>
              <a:chExt cx="657036" cy="1445100"/>
            </a:xfrm>
          </p:grpSpPr>
          <p:sp>
            <p:nvSpPr>
              <p:cNvPr id="19" name="Google Shape;67;p5">
                <a:extLst>
                  <a:ext uri="{FF2B5EF4-FFF2-40B4-BE49-F238E27FC236}">
                    <a16:creationId xmlns:a16="http://schemas.microsoft.com/office/drawing/2014/main" id="{304E3906-D9AF-4BE5-9505-A7E29E096A77}"/>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56AD1DC9-F158-4742-B660-51D9A3FBE5E2}"/>
                  </a:ext>
                </a:extLst>
              </p:cNvPr>
              <p:cNvSpPr/>
              <p:nvPr/>
            </p:nvSpPr>
            <p:spPr>
              <a:xfrm rot="16200000">
                <a:off x="2704710" y="4291023"/>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TextBox 20">
            <a:extLst>
              <a:ext uri="{FF2B5EF4-FFF2-40B4-BE49-F238E27FC236}">
                <a16:creationId xmlns:a16="http://schemas.microsoft.com/office/drawing/2014/main" id="{DC526872-4776-418B-B91A-9DE2C9F0C464}"/>
              </a:ext>
            </a:extLst>
          </p:cNvPr>
          <p:cNvSpPr txBox="1"/>
          <p:nvPr/>
        </p:nvSpPr>
        <p:spPr>
          <a:xfrm>
            <a:off x="263304" y="1469579"/>
            <a:ext cx="962014" cy="830997"/>
          </a:xfrm>
          <a:prstGeom prst="rect">
            <a:avLst/>
          </a:prstGeom>
          <a:noFill/>
        </p:spPr>
        <p:txBody>
          <a:bodyPr wrap="square">
            <a:spAutoFit/>
          </a:bodyPr>
          <a:lstStyle/>
          <a:p>
            <a:pPr algn="ctr"/>
            <a:r>
              <a:rPr lang="en-US" sz="2400" b="1" dirty="0">
                <a:solidFill>
                  <a:schemeClr val="tx1"/>
                </a:solidFill>
                <a:latin typeface="Prompt Black"/>
              </a:rPr>
              <a:t>Step 3 </a:t>
            </a:r>
          </a:p>
        </p:txBody>
      </p:sp>
      <p:sp>
        <p:nvSpPr>
          <p:cNvPr id="22" name="TextBox 21">
            <a:extLst>
              <a:ext uri="{FF2B5EF4-FFF2-40B4-BE49-F238E27FC236}">
                <a16:creationId xmlns:a16="http://schemas.microsoft.com/office/drawing/2014/main" id="{8600C1C3-FEDA-421E-9685-D45A0CD8CC24}"/>
              </a:ext>
            </a:extLst>
          </p:cNvPr>
          <p:cNvSpPr txBox="1"/>
          <p:nvPr/>
        </p:nvSpPr>
        <p:spPr>
          <a:xfrm>
            <a:off x="1944611" y="1585202"/>
            <a:ext cx="5329707" cy="1569660"/>
          </a:xfrm>
          <a:prstGeom prst="rect">
            <a:avLst/>
          </a:prstGeom>
          <a:noFill/>
        </p:spPr>
        <p:txBody>
          <a:bodyPr wrap="square">
            <a:spAutoFit/>
          </a:bodyPr>
          <a:lstStyle/>
          <a:p>
            <a:pPr algn="ctr"/>
            <a:r>
              <a:rPr lang="en-GB" sz="2400" b="1" dirty="0">
                <a:latin typeface="Prompt Black"/>
              </a:rPr>
              <a:t>Using the SDGs  to support the curriculum</a:t>
            </a:r>
          </a:p>
          <a:p>
            <a:pPr algn="ctr"/>
            <a:r>
              <a:rPr lang="en-GB" sz="2400" b="1" dirty="0">
                <a:latin typeface="Prompt Black"/>
              </a:rPr>
              <a:t>How can I get Started?</a:t>
            </a:r>
          </a:p>
          <a:p>
            <a:pPr algn="ctr"/>
            <a:r>
              <a:rPr lang="en-GB" sz="2400" b="1" dirty="0">
                <a:latin typeface="Prompt Black"/>
              </a:rPr>
              <a:t>Increasing my knowledge </a:t>
            </a:r>
          </a:p>
        </p:txBody>
      </p:sp>
      <p:sp>
        <p:nvSpPr>
          <p:cNvPr id="24" name="TextBox 23">
            <a:extLst>
              <a:ext uri="{FF2B5EF4-FFF2-40B4-BE49-F238E27FC236}">
                <a16:creationId xmlns:a16="http://schemas.microsoft.com/office/drawing/2014/main" id="{7E3F930F-6EB5-4ECB-A913-28DDCE1002EE}"/>
              </a:ext>
            </a:extLst>
          </p:cNvPr>
          <p:cNvSpPr txBox="1"/>
          <p:nvPr/>
        </p:nvSpPr>
        <p:spPr>
          <a:xfrm>
            <a:off x="8285801" y="4345595"/>
            <a:ext cx="3840480" cy="307777"/>
          </a:xfrm>
          <a:prstGeom prst="rect">
            <a:avLst/>
          </a:prstGeom>
          <a:noFill/>
        </p:spPr>
        <p:txBody>
          <a:bodyPr wrap="square">
            <a:spAutoFit/>
          </a:bodyPr>
          <a:lstStyle/>
          <a:p>
            <a:r>
              <a:rPr lang="en-GB" dirty="0"/>
              <a:t>/</a:t>
            </a:r>
          </a:p>
        </p:txBody>
      </p:sp>
    </p:spTree>
    <p:extLst>
      <p:ext uri="{BB962C8B-B14F-4D97-AF65-F5344CB8AC3E}">
        <p14:creationId xmlns:p14="http://schemas.microsoft.com/office/powerpoint/2010/main" val="99028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4C339FE-67A2-4EC2-B1E0-4F22B547CA8E}"/>
              </a:ext>
            </a:extLst>
          </p:cNvPr>
          <p:cNvSpPr/>
          <p:nvPr/>
        </p:nvSpPr>
        <p:spPr>
          <a:xfrm>
            <a:off x="292972" y="4674870"/>
            <a:ext cx="6349135" cy="45679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249D15C-0F0F-FD41-96EE-15E4E622B552}"/>
              </a:ext>
            </a:extLst>
          </p:cNvPr>
          <p:cNvSpPr txBox="1"/>
          <p:nvPr/>
        </p:nvSpPr>
        <p:spPr>
          <a:xfrm>
            <a:off x="339942" y="2093522"/>
            <a:ext cx="3819824" cy="416589"/>
          </a:xfrm>
          <a:prstGeom prst="rect">
            <a:avLst/>
          </a:prstGeom>
          <a:noFill/>
        </p:spPr>
        <p:txBody>
          <a:bodyPr wrap="square" rtlCol="0">
            <a:spAutoFit/>
          </a:bodyPr>
          <a:lstStyle/>
          <a:p>
            <a:r>
              <a:rPr lang="en-US" sz="2107" b="1" dirty="0">
                <a:solidFill>
                  <a:schemeClr val="bg1"/>
                </a:solidFill>
                <a:latin typeface="Rockwell" panose="02060603020205020403" pitchFamily="18" charset="77"/>
              </a:rPr>
              <a:t> </a:t>
            </a:r>
          </a:p>
        </p:txBody>
      </p:sp>
      <p:pic>
        <p:nvPicPr>
          <p:cNvPr id="33" name="Picture 32">
            <a:extLst>
              <a:ext uri="{FF2B5EF4-FFF2-40B4-BE49-F238E27FC236}">
                <a16:creationId xmlns:a16="http://schemas.microsoft.com/office/drawing/2014/main" id="{8C42BC24-EC48-724D-B2F8-2CCF10AC934E}"/>
              </a:ext>
            </a:extLst>
          </p:cNvPr>
          <p:cNvPicPr>
            <a:picLocks noChangeAspect="1"/>
          </p:cNvPicPr>
          <p:nvPr/>
        </p:nvPicPr>
        <p:blipFill>
          <a:blip r:embed="rId2"/>
          <a:stretch>
            <a:fillRect/>
          </a:stretch>
        </p:blipFill>
        <p:spPr>
          <a:xfrm>
            <a:off x="5045142" y="209289"/>
            <a:ext cx="1253381" cy="427837"/>
          </a:xfrm>
          <a:prstGeom prst="rect">
            <a:avLst/>
          </a:prstGeom>
        </p:spPr>
      </p:pic>
      <p:pic>
        <p:nvPicPr>
          <p:cNvPr id="35" name="Picture 34">
            <a:extLst>
              <a:ext uri="{FF2B5EF4-FFF2-40B4-BE49-F238E27FC236}">
                <a16:creationId xmlns:a16="http://schemas.microsoft.com/office/drawing/2014/main" id="{F8721194-905B-A941-A6B8-8635270C210F}"/>
              </a:ext>
            </a:extLst>
          </p:cNvPr>
          <p:cNvPicPr>
            <a:picLocks noChangeAspect="1"/>
          </p:cNvPicPr>
          <p:nvPr/>
        </p:nvPicPr>
        <p:blipFill rotWithShape="1">
          <a:blip r:embed="rId3"/>
          <a:srcRect r="76822"/>
          <a:stretch/>
        </p:blipFill>
        <p:spPr>
          <a:xfrm>
            <a:off x="6598105" y="217847"/>
            <a:ext cx="604341" cy="401546"/>
          </a:xfrm>
          <a:prstGeom prst="rect">
            <a:avLst/>
          </a:prstGeom>
        </p:spPr>
      </p:pic>
      <p:pic>
        <p:nvPicPr>
          <p:cNvPr id="29" name="Picture 28">
            <a:extLst>
              <a:ext uri="{FF2B5EF4-FFF2-40B4-BE49-F238E27FC236}">
                <a16:creationId xmlns:a16="http://schemas.microsoft.com/office/drawing/2014/main" id="{E31F21DF-EA05-ED46-8DD0-A3784B9698F5}"/>
              </a:ext>
            </a:extLst>
          </p:cNvPr>
          <p:cNvPicPr>
            <a:picLocks noChangeAspect="1"/>
          </p:cNvPicPr>
          <p:nvPr/>
        </p:nvPicPr>
        <p:blipFill rotWithShape="1">
          <a:blip r:embed="rId4"/>
          <a:srcRect l="3369" t="13159" r="3631" b="13153"/>
          <a:stretch/>
        </p:blipFill>
        <p:spPr>
          <a:xfrm>
            <a:off x="394014" y="143818"/>
            <a:ext cx="1775968" cy="597322"/>
          </a:xfrm>
          <a:prstGeom prst="rect">
            <a:avLst/>
          </a:prstGeom>
        </p:spPr>
      </p:pic>
      <p:pic>
        <p:nvPicPr>
          <p:cNvPr id="30" name="Picture 29">
            <a:extLst>
              <a:ext uri="{FF2B5EF4-FFF2-40B4-BE49-F238E27FC236}">
                <a16:creationId xmlns:a16="http://schemas.microsoft.com/office/drawing/2014/main" id="{92C12541-FB8E-C64D-B595-A402A5B3C130}"/>
              </a:ext>
            </a:extLst>
          </p:cNvPr>
          <p:cNvPicPr>
            <a:picLocks noChangeAspect="1"/>
          </p:cNvPicPr>
          <p:nvPr/>
        </p:nvPicPr>
        <p:blipFill rotWithShape="1">
          <a:blip r:embed="rId5"/>
          <a:srcRect l="15907" t="-1356" r="16705" b="8062"/>
          <a:stretch/>
        </p:blipFill>
        <p:spPr>
          <a:xfrm>
            <a:off x="209017" y="834475"/>
            <a:ext cx="7141642" cy="124623"/>
          </a:xfrm>
          <a:prstGeom prst="rect">
            <a:avLst/>
          </a:prstGeom>
        </p:spPr>
      </p:pic>
      <p:pic>
        <p:nvPicPr>
          <p:cNvPr id="32" name="Picture 31">
            <a:extLst>
              <a:ext uri="{FF2B5EF4-FFF2-40B4-BE49-F238E27FC236}">
                <a16:creationId xmlns:a16="http://schemas.microsoft.com/office/drawing/2014/main" id="{1C1760FD-942C-7744-91BF-04F3B138D585}"/>
              </a:ext>
            </a:extLst>
          </p:cNvPr>
          <p:cNvPicPr>
            <a:picLocks noChangeAspect="1"/>
          </p:cNvPicPr>
          <p:nvPr/>
        </p:nvPicPr>
        <p:blipFill rotWithShape="1">
          <a:blip r:embed="rId5"/>
          <a:srcRect l="15907" t="-1356" r="16705" b="8062"/>
          <a:stretch/>
        </p:blipFill>
        <p:spPr>
          <a:xfrm>
            <a:off x="209017" y="9652544"/>
            <a:ext cx="7141642" cy="124623"/>
          </a:xfrm>
          <a:prstGeom prst="rect">
            <a:avLst/>
          </a:prstGeom>
        </p:spPr>
      </p:pic>
      <p:sp>
        <p:nvSpPr>
          <p:cNvPr id="14" name="Google Shape;97;p2">
            <a:extLst>
              <a:ext uri="{FF2B5EF4-FFF2-40B4-BE49-F238E27FC236}">
                <a16:creationId xmlns:a16="http://schemas.microsoft.com/office/drawing/2014/main" id="{8D53D8FB-2100-4299-9D98-6040F13FE56A}"/>
              </a:ext>
            </a:extLst>
          </p:cNvPr>
          <p:cNvSpPr txBox="1">
            <a:spLocks noChangeArrowheads="1"/>
          </p:cNvSpPr>
          <p:nvPr/>
        </p:nvSpPr>
        <p:spPr bwMode="auto">
          <a:xfrm>
            <a:off x="832859" y="8675556"/>
            <a:ext cx="5399454" cy="73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defPPr>
              <a:defRPr lang="en-US"/>
            </a:defPPr>
            <a:lvl1pPr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r>
              <a:rPr lang="en-US" altLang="en-US" u="sng" dirty="0">
                <a:solidFill>
                  <a:schemeClr val="tx1"/>
                </a:solidFill>
                <a:latin typeface="Rprompt black"/>
                <a:hlinkClick r:id="rId6">
                  <a:extLst>
                    <a:ext uri="{A12FA001-AC4F-418D-AE19-62706E023703}">
                      <ahyp:hlinkClr xmlns:ahyp="http://schemas.microsoft.com/office/drawing/2018/hyperlinkcolor" val="tx"/>
                    </a:ext>
                  </a:extLst>
                </a:hlinkClick>
              </a:rPr>
              <a:t>https://worldslargestlesson.globalgoals.org/resource/the-pandemic-is-a-portal/</a:t>
            </a:r>
            <a:endParaRPr lang="en-US" altLang="en-US" dirty="0">
              <a:solidFill>
                <a:schemeClr val="tx1"/>
              </a:solidFill>
              <a:latin typeface="Rprompt black"/>
            </a:endParaRPr>
          </a:p>
          <a:p>
            <a:pPr eaLnBrk="1" hangingPunct="1">
              <a:buClr>
                <a:srgbClr val="000000"/>
              </a:buClr>
              <a:buFont typeface="Arial" panose="020B0604020202020204" pitchFamily="34" charset="0"/>
              <a:buNone/>
            </a:pPr>
            <a:endParaRPr lang="en-US" altLang="en-US" u="sng" dirty="0">
              <a:hlinkClick r:id="rId6"/>
            </a:endParaRPr>
          </a:p>
        </p:txBody>
      </p:sp>
      <p:pic>
        <p:nvPicPr>
          <p:cNvPr id="3" name="Picture 2">
            <a:extLst>
              <a:ext uri="{FF2B5EF4-FFF2-40B4-BE49-F238E27FC236}">
                <a16:creationId xmlns:a16="http://schemas.microsoft.com/office/drawing/2014/main" id="{83D5DC2C-E543-4772-8CC8-968BF3AEE405}"/>
              </a:ext>
            </a:extLst>
          </p:cNvPr>
          <p:cNvPicPr>
            <a:picLocks noChangeAspect="1"/>
          </p:cNvPicPr>
          <p:nvPr/>
        </p:nvPicPr>
        <p:blipFill>
          <a:blip r:embed="rId7"/>
          <a:stretch>
            <a:fillRect/>
          </a:stretch>
        </p:blipFill>
        <p:spPr>
          <a:xfrm>
            <a:off x="917568" y="4874891"/>
            <a:ext cx="4839137" cy="3595810"/>
          </a:xfrm>
          <a:prstGeom prst="rect">
            <a:avLst/>
          </a:prstGeom>
        </p:spPr>
      </p:pic>
      <p:sp>
        <p:nvSpPr>
          <p:cNvPr id="4" name="Rectangle 3">
            <a:extLst>
              <a:ext uri="{FF2B5EF4-FFF2-40B4-BE49-F238E27FC236}">
                <a16:creationId xmlns:a16="http://schemas.microsoft.com/office/drawing/2014/main" id="{B0024379-35F7-4EA6-B7C6-61E32F3CB62C}"/>
              </a:ext>
            </a:extLst>
          </p:cNvPr>
          <p:cNvSpPr/>
          <p:nvPr/>
        </p:nvSpPr>
        <p:spPr>
          <a:xfrm>
            <a:off x="471201" y="3559862"/>
            <a:ext cx="6092190" cy="914400"/>
          </a:xfrm>
          <a:prstGeom prst="rect">
            <a:avLst/>
          </a:prstGeom>
          <a:solidFill>
            <a:srgbClr val="5BB22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Post Pandemic – A moment to rethink education </a:t>
            </a:r>
          </a:p>
        </p:txBody>
      </p:sp>
      <p:sp>
        <p:nvSpPr>
          <p:cNvPr id="13" name="TextBox 12">
            <a:extLst>
              <a:ext uri="{FF2B5EF4-FFF2-40B4-BE49-F238E27FC236}">
                <a16:creationId xmlns:a16="http://schemas.microsoft.com/office/drawing/2014/main" id="{D8DEB1FB-C805-4682-B7CE-6A5BDDCCAC1F}"/>
              </a:ext>
            </a:extLst>
          </p:cNvPr>
          <p:cNvSpPr txBox="1"/>
          <p:nvPr/>
        </p:nvSpPr>
        <p:spPr>
          <a:xfrm>
            <a:off x="77758" y="1071379"/>
            <a:ext cx="7010716" cy="3323987"/>
          </a:xfrm>
          <a:prstGeom prst="rect">
            <a:avLst/>
          </a:prstGeom>
          <a:noFill/>
        </p:spPr>
        <p:txBody>
          <a:bodyPr wrap="square">
            <a:spAutoFit/>
          </a:bodyPr>
          <a:lstStyle/>
          <a:p>
            <a:pPr algn="l"/>
            <a:r>
              <a:rPr lang="en-GB" b="1" i="0" cap="all" dirty="0">
                <a:solidFill>
                  <a:srgbClr val="44841A"/>
                </a:solidFill>
                <a:effectLst/>
                <a:latin typeface="oxfam"/>
              </a:rPr>
              <a:t>Oxfam EDUCATION RESOURCES</a:t>
            </a:r>
          </a:p>
          <a:p>
            <a:pPr algn="l"/>
            <a:r>
              <a:rPr lang="en-GB" b="1" i="0" dirty="0">
                <a:solidFill>
                  <a:srgbClr val="121212"/>
                </a:solidFill>
                <a:effectLst/>
                <a:latin typeface="oxfam"/>
              </a:rPr>
              <a:t>The Sustainable Development Goals: A guide for teachers</a:t>
            </a:r>
          </a:p>
          <a:p>
            <a:pPr algn="l"/>
            <a:endParaRPr lang="en-GB" dirty="0">
              <a:solidFill>
                <a:srgbClr val="121212"/>
              </a:solidFill>
              <a:latin typeface="oxfam"/>
            </a:endParaRPr>
          </a:p>
          <a:p>
            <a:pPr algn="l"/>
            <a:r>
              <a:rPr lang="en-GB" i="0" dirty="0">
                <a:solidFill>
                  <a:schemeClr val="tx1"/>
                </a:solidFill>
                <a:effectLst/>
                <a:latin typeface="Prompt" panose="020B0604020202020204" charset="-34"/>
                <a:cs typeface="Prompt" panose="020B0604020202020204" charset="-34"/>
                <a:hlinkClick r:id="rId8">
                  <a:extLst>
                    <a:ext uri="{A12FA001-AC4F-418D-AE19-62706E023703}">
                      <ahyp:hlinkClr xmlns:ahyp="http://schemas.microsoft.com/office/drawing/2018/hyperlinkcolor" val="tx"/>
                    </a:ext>
                  </a:extLst>
                </a:hlinkClick>
              </a:rPr>
              <a:t>https://oxfamilibrary.openrepository.com/bitstream/handle/10546/620842/edu-sustainable-development-guide-15072019-en.pdf;jsessionid=E147F690DA21F0616B6230D519A930AE?sequence=4</a:t>
            </a:r>
            <a:endParaRPr lang="en-GB" i="0" dirty="0">
              <a:solidFill>
                <a:schemeClr val="tx1"/>
              </a:solidFill>
              <a:effectLst/>
              <a:latin typeface="Prompt" panose="020B0604020202020204" charset="-34"/>
              <a:cs typeface="Prompt" panose="020B0604020202020204" charset="-34"/>
            </a:endParaRPr>
          </a:p>
          <a:p>
            <a:pPr algn="l"/>
            <a:endParaRPr lang="en-GB" b="1" dirty="0">
              <a:solidFill>
                <a:schemeClr val="tx1"/>
              </a:solidFill>
              <a:latin typeface="Prompt" panose="020B0604020202020204" charset="-34"/>
              <a:cs typeface="Prompt" panose="020B0604020202020204" charset="-34"/>
            </a:endParaRPr>
          </a:p>
          <a:p>
            <a:r>
              <a:rPr lang="en-GB" b="1" i="0" dirty="0">
                <a:solidFill>
                  <a:srgbClr val="121212"/>
                </a:solidFill>
                <a:effectLst/>
                <a:latin typeface="oxfam"/>
              </a:rPr>
              <a:t>Teaching Controversial Issues: A guide for teachers</a:t>
            </a:r>
          </a:p>
          <a:p>
            <a:endParaRPr lang="en-GB" i="0" dirty="0">
              <a:solidFill>
                <a:schemeClr val="tx1"/>
              </a:solidFill>
              <a:effectLst/>
              <a:latin typeface="Prompt" panose="020B0604020202020204" charset="-34"/>
              <a:cs typeface="Prompt" panose="020B0604020202020204" charset="-34"/>
            </a:endParaRPr>
          </a:p>
          <a:p>
            <a:pPr algn="l"/>
            <a:r>
              <a:rPr lang="en-GB" i="0" dirty="0">
                <a:solidFill>
                  <a:schemeClr val="tx1"/>
                </a:solidFill>
                <a:effectLst/>
                <a:latin typeface="Prompt" panose="020B0604020202020204" charset="-34"/>
                <a:cs typeface="Prompt" panose="020B0604020202020204" charset="-34"/>
                <a:hlinkClick r:id="rId9">
                  <a:extLst>
                    <a:ext uri="{A12FA001-AC4F-418D-AE19-62706E023703}">
                      <ahyp:hlinkClr xmlns:ahyp="http://schemas.microsoft.com/office/drawing/2018/hyperlinkcolor" val="tx"/>
                    </a:ext>
                  </a:extLst>
                </a:hlinkClick>
              </a:rPr>
              <a:t>https://oxfamilibrary.openrepository.com/bitstream/handle/10546/620473/gd-teaching-controversial-issues-290418-en.pdf?sequence=1</a:t>
            </a:r>
            <a:endParaRPr lang="en-GB" i="0" dirty="0">
              <a:solidFill>
                <a:schemeClr val="tx1"/>
              </a:solidFill>
              <a:effectLst/>
              <a:latin typeface="Prompt" panose="020B0604020202020204" charset="-34"/>
              <a:cs typeface="Prompt" panose="020B0604020202020204" charset="-34"/>
            </a:endParaRPr>
          </a:p>
          <a:p>
            <a:pPr algn="l"/>
            <a:endParaRPr lang="en-GB" b="1" i="0" dirty="0">
              <a:solidFill>
                <a:schemeClr val="tx1"/>
              </a:solidFill>
              <a:effectLst/>
              <a:latin typeface="Prompt" panose="020B0604020202020204" charset="-34"/>
              <a:cs typeface="Prompt" panose="020B0604020202020204" charset="-34"/>
            </a:endParaRPr>
          </a:p>
          <a:p>
            <a:pPr algn="l"/>
            <a:endParaRPr lang="en-GB" b="1" i="0" dirty="0">
              <a:solidFill>
                <a:schemeClr val="tx1"/>
              </a:solidFill>
              <a:effectLst/>
              <a:latin typeface="Prompt" panose="020B0604020202020204" charset="-34"/>
              <a:cs typeface="Prompt" panose="020B0604020202020204" charset="-34"/>
            </a:endParaRPr>
          </a:p>
          <a:p>
            <a:pPr algn="l"/>
            <a:endParaRPr lang="en-GB" b="1" i="0" dirty="0">
              <a:solidFill>
                <a:srgbClr val="121212"/>
              </a:solidFill>
              <a:effectLst/>
              <a:latin typeface="oxfam"/>
            </a:endParaRPr>
          </a:p>
          <a:p>
            <a:pPr algn="l"/>
            <a:endParaRPr lang="en-GB" b="1" i="0" dirty="0">
              <a:solidFill>
                <a:srgbClr val="121212"/>
              </a:solidFill>
              <a:effectLst/>
              <a:latin typeface="oxfam"/>
            </a:endParaRPr>
          </a:p>
        </p:txBody>
      </p:sp>
    </p:spTree>
    <p:extLst>
      <p:ext uri="{BB962C8B-B14F-4D97-AF65-F5344CB8AC3E}">
        <p14:creationId xmlns:p14="http://schemas.microsoft.com/office/powerpoint/2010/main" val="2584724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339942" y="2093522"/>
            <a:ext cx="3819824" cy="416589"/>
          </a:xfrm>
          <a:prstGeom prst="rect">
            <a:avLst/>
          </a:prstGeom>
          <a:noFill/>
        </p:spPr>
        <p:txBody>
          <a:bodyPr wrap="square" rtlCol="0">
            <a:spAutoFit/>
          </a:bodyPr>
          <a:lstStyle/>
          <a:p>
            <a:r>
              <a:rPr lang="en-US" sz="2107" b="1" dirty="0">
                <a:solidFill>
                  <a:schemeClr val="bg1"/>
                </a:solidFill>
                <a:latin typeface="Rockwell" panose="02060603020205020403" pitchFamily="18" charset="77"/>
              </a:rPr>
              <a:t> </a:t>
            </a:r>
          </a:p>
        </p:txBody>
      </p:sp>
      <p:pic>
        <p:nvPicPr>
          <p:cNvPr id="33" name="Picture 32">
            <a:extLst>
              <a:ext uri="{FF2B5EF4-FFF2-40B4-BE49-F238E27FC236}">
                <a16:creationId xmlns:a16="http://schemas.microsoft.com/office/drawing/2014/main" id="{8C42BC24-EC48-724D-B2F8-2CCF10AC934E}"/>
              </a:ext>
            </a:extLst>
          </p:cNvPr>
          <p:cNvPicPr>
            <a:picLocks noChangeAspect="1"/>
          </p:cNvPicPr>
          <p:nvPr/>
        </p:nvPicPr>
        <p:blipFill>
          <a:blip r:embed="rId2"/>
          <a:stretch>
            <a:fillRect/>
          </a:stretch>
        </p:blipFill>
        <p:spPr>
          <a:xfrm>
            <a:off x="5045142" y="209289"/>
            <a:ext cx="1253381" cy="427837"/>
          </a:xfrm>
          <a:prstGeom prst="rect">
            <a:avLst/>
          </a:prstGeom>
        </p:spPr>
      </p:pic>
      <p:pic>
        <p:nvPicPr>
          <p:cNvPr id="35" name="Picture 34">
            <a:extLst>
              <a:ext uri="{FF2B5EF4-FFF2-40B4-BE49-F238E27FC236}">
                <a16:creationId xmlns:a16="http://schemas.microsoft.com/office/drawing/2014/main" id="{F8721194-905B-A941-A6B8-8635270C210F}"/>
              </a:ext>
            </a:extLst>
          </p:cNvPr>
          <p:cNvPicPr>
            <a:picLocks noChangeAspect="1"/>
          </p:cNvPicPr>
          <p:nvPr/>
        </p:nvPicPr>
        <p:blipFill rotWithShape="1">
          <a:blip r:embed="rId3"/>
          <a:srcRect r="76822"/>
          <a:stretch/>
        </p:blipFill>
        <p:spPr>
          <a:xfrm>
            <a:off x="6598105" y="217847"/>
            <a:ext cx="604341" cy="401546"/>
          </a:xfrm>
          <a:prstGeom prst="rect">
            <a:avLst/>
          </a:prstGeom>
        </p:spPr>
      </p:pic>
      <p:pic>
        <p:nvPicPr>
          <p:cNvPr id="29" name="Picture 28">
            <a:extLst>
              <a:ext uri="{FF2B5EF4-FFF2-40B4-BE49-F238E27FC236}">
                <a16:creationId xmlns:a16="http://schemas.microsoft.com/office/drawing/2014/main" id="{E31F21DF-EA05-ED46-8DD0-A3784B9698F5}"/>
              </a:ext>
            </a:extLst>
          </p:cNvPr>
          <p:cNvPicPr>
            <a:picLocks noChangeAspect="1"/>
          </p:cNvPicPr>
          <p:nvPr/>
        </p:nvPicPr>
        <p:blipFill rotWithShape="1">
          <a:blip r:embed="rId4"/>
          <a:srcRect l="3369" t="13159" r="3631" b="13153"/>
          <a:stretch/>
        </p:blipFill>
        <p:spPr>
          <a:xfrm>
            <a:off x="394014" y="143818"/>
            <a:ext cx="1775968" cy="597322"/>
          </a:xfrm>
          <a:prstGeom prst="rect">
            <a:avLst/>
          </a:prstGeom>
        </p:spPr>
      </p:pic>
      <p:pic>
        <p:nvPicPr>
          <p:cNvPr id="30" name="Picture 29">
            <a:extLst>
              <a:ext uri="{FF2B5EF4-FFF2-40B4-BE49-F238E27FC236}">
                <a16:creationId xmlns:a16="http://schemas.microsoft.com/office/drawing/2014/main" id="{92C12541-FB8E-C64D-B595-A402A5B3C130}"/>
              </a:ext>
            </a:extLst>
          </p:cNvPr>
          <p:cNvPicPr>
            <a:picLocks noChangeAspect="1"/>
          </p:cNvPicPr>
          <p:nvPr/>
        </p:nvPicPr>
        <p:blipFill rotWithShape="1">
          <a:blip r:embed="rId5"/>
          <a:srcRect l="15907" t="-1356" r="16705" b="8062"/>
          <a:stretch/>
        </p:blipFill>
        <p:spPr>
          <a:xfrm>
            <a:off x="209017" y="834475"/>
            <a:ext cx="7141642" cy="124623"/>
          </a:xfrm>
          <a:prstGeom prst="rect">
            <a:avLst/>
          </a:prstGeom>
        </p:spPr>
      </p:pic>
      <p:pic>
        <p:nvPicPr>
          <p:cNvPr id="32" name="Picture 31">
            <a:extLst>
              <a:ext uri="{FF2B5EF4-FFF2-40B4-BE49-F238E27FC236}">
                <a16:creationId xmlns:a16="http://schemas.microsoft.com/office/drawing/2014/main" id="{1C1760FD-942C-7744-91BF-04F3B138D585}"/>
              </a:ext>
            </a:extLst>
          </p:cNvPr>
          <p:cNvPicPr>
            <a:picLocks noChangeAspect="1"/>
          </p:cNvPicPr>
          <p:nvPr/>
        </p:nvPicPr>
        <p:blipFill rotWithShape="1">
          <a:blip r:embed="rId5"/>
          <a:srcRect l="15907" t="-1356" r="16705" b="8062"/>
          <a:stretch/>
        </p:blipFill>
        <p:spPr>
          <a:xfrm>
            <a:off x="209017" y="9652544"/>
            <a:ext cx="7141642" cy="124623"/>
          </a:xfrm>
          <a:prstGeom prst="rect">
            <a:avLst/>
          </a:prstGeom>
        </p:spPr>
      </p:pic>
      <p:sp>
        <p:nvSpPr>
          <p:cNvPr id="9" name="TextBox 8">
            <a:extLst>
              <a:ext uri="{FF2B5EF4-FFF2-40B4-BE49-F238E27FC236}">
                <a16:creationId xmlns:a16="http://schemas.microsoft.com/office/drawing/2014/main" id="{A88D7923-0040-4E05-AF50-2EC2F17FE90A}"/>
              </a:ext>
            </a:extLst>
          </p:cNvPr>
          <p:cNvSpPr txBox="1"/>
          <p:nvPr/>
        </p:nvSpPr>
        <p:spPr>
          <a:xfrm>
            <a:off x="542227" y="1558052"/>
            <a:ext cx="6808432" cy="6217087"/>
          </a:xfrm>
          <a:prstGeom prst="rect">
            <a:avLst/>
          </a:prstGeom>
          <a:noFill/>
        </p:spPr>
        <p:txBody>
          <a:bodyPr wrap="square">
            <a:spAutoFit/>
          </a:bodyPr>
          <a:lstStyle/>
          <a:p>
            <a:pPr>
              <a:spcAft>
                <a:spcPts val="0"/>
              </a:spcAft>
            </a:pPr>
            <a:r>
              <a:rPr lang="en-GB" sz="2400" b="1" dirty="0">
                <a:solidFill>
                  <a:schemeClr val="tx1"/>
                </a:solidFill>
                <a:latin typeface="Prompt" panose="020B0604020202020204" charset="-34"/>
                <a:ea typeface="Times New Roman" panose="02020603050405020304" pitchFamily="18" charset="0"/>
                <a:cs typeface="Prompt" panose="020B0604020202020204" charset="-34"/>
              </a:rPr>
              <a:t>The Impact of </a:t>
            </a:r>
            <a:r>
              <a:rPr lang="en-GB" sz="2400" b="1" dirty="0" err="1">
                <a:solidFill>
                  <a:schemeClr val="tx1"/>
                </a:solidFill>
                <a:latin typeface="Prompt" panose="020B0604020202020204" charset="-34"/>
                <a:ea typeface="Times New Roman" panose="02020603050405020304" pitchFamily="18" charset="0"/>
                <a:cs typeface="Prompt" panose="020B0604020202020204" charset="-34"/>
              </a:rPr>
              <a:t>Covid</a:t>
            </a:r>
            <a:r>
              <a:rPr lang="en-GB" sz="2400" b="1" dirty="0">
                <a:solidFill>
                  <a:schemeClr val="tx1"/>
                </a:solidFill>
                <a:latin typeface="Prompt" panose="020B0604020202020204" charset="-34"/>
                <a:ea typeface="Times New Roman" panose="02020603050405020304" pitchFamily="18" charset="0"/>
                <a:cs typeface="Prompt" panose="020B0604020202020204" charset="-34"/>
              </a:rPr>
              <a:t> 19 on achieving the sustainable Development Goals </a:t>
            </a:r>
            <a:endParaRPr lang="en-GB" sz="2400" b="1" dirty="0">
              <a:solidFill>
                <a:schemeClr val="tx1"/>
              </a:solidFill>
              <a:latin typeface="Prompt" panose="020B0604020202020204" charset="-34"/>
              <a:ea typeface="Calibri" panose="020F0502020204030204" pitchFamily="34" charset="0"/>
              <a:cs typeface="Prompt" panose="020B0604020202020204" charset="-34"/>
            </a:endParaRPr>
          </a:p>
          <a:p>
            <a:pPr fontAlgn="base">
              <a:spcAft>
                <a:spcPts val="0"/>
              </a:spcAft>
            </a:pPr>
            <a:r>
              <a:rPr lang="en-GB" b="1" dirty="0">
                <a:solidFill>
                  <a:schemeClr val="tx1"/>
                </a:solidFill>
                <a:latin typeface="Prompt" panose="020B0604020202020204" charset="-34"/>
                <a:ea typeface="Times New Roman" panose="02020603050405020304" pitchFamily="18" charset="0"/>
                <a:cs typeface="Prompt" panose="020B0604020202020204" charset="-34"/>
              </a:rPr>
              <a:t> </a:t>
            </a:r>
            <a:endParaRPr lang="en-GB" dirty="0">
              <a:solidFill>
                <a:schemeClr val="tx1"/>
              </a:solidFill>
              <a:latin typeface="Prompt" panose="020B0604020202020204" charset="-34"/>
              <a:ea typeface="Calibri" panose="020F0502020204030204" pitchFamily="34" charset="0"/>
              <a:cs typeface="Prompt" panose="020B0604020202020204" charset="-34"/>
            </a:endParaRPr>
          </a:p>
          <a:p>
            <a:pPr algn="ctr" fontAlgn="base">
              <a:spcAft>
                <a:spcPts val="0"/>
              </a:spcAft>
            </a:pPr>
            <a:r>
              <a:rPr lang="en-GB" b="1" dirty="0">
                <a:solidFill>
                  <a:schemeClr val="tx1"/>
                </a:solidFill>
                <a:latin typeface="Prompt" panose="020B0604020202020204" charset="-34"/>
                <a:ea typeface="Times New Roman" panose="02020603050405020304" pitchFamily="18" charset="0"/>
                <a:cs typeface="Prompt" panose="020B0604020202020204" charset="-34"/>
              </a:rPr>
              <a:t>‘We cannot tire or give up. We owe it to the present and future generations of all species to rise up and walk’   </a:t>
            </a:r>
            <a:endParaRPr lang="en-GB" b="1" dirty="0">
              <a:solidFill>
                <a:schemeClr val="tx1"/>
              </a:solidFill>
              <a:latin typeface="Prompt" panose="020B0604020202020204" charset="-34"/>
              <a:ea typeface="Calibri" panose="020F0502020204030204" pitchFamily="34" charset="0"/>
              <a:cs typeface="Prompt" panose="020B0604020202020204" charset="-34"/>
            </a:endParaRPr>
          </a:p>
          <a:p>
            <a:pPr algn="ctr" fontAlgn="base">
              <a:spcAft>
                <a:spcPts val="0"/>
              </a:spcAft>
            </a:pPr>
            <a:r>
              <a:rPr lang="en-GB" b="1" dirty="0">
                <a:solidFill>
                  <a:schemeClr val="tx1"/>
                </a:solidFill>
                <a:latin typeface="Prompt" panose="020B0604020202020204" charset="-34"/>
                <a:ea typeface="Times New Roman" panose="02020603050405020304" pitchFamily="18" charset="0"/>
                <a:cs typeface="Prompt" panose="020B0604020202020204" charset="-34"/>
              </a:rPr>
              <a:t> </a:t>
            </a:r>
            <a:endParaRPr lang="en-GB" dirty="0">
              <a:solidFill>
                <a:schemeClr val="tx1"/>
              </a:solidFill>
              <a:latin typeface="Prompt" panose="020B0604020202020204" charset="-34"/>
              <a:ea typeface="Calibri" panose="020F0502020204030204" pitchFamily="34" charset="0"/>
              <a:cs typeface="Prompt" panose="020B0604020202020204" charset="-34"/>
            </a:endParaRPr>
          </a:p>
          <a:p>
            <a:pPr algn="ctr" fontAlgn="base">
              <a:spcAft>
                <a:spcPts val="0"/>
              </a:spcAft>
            </a:pPr>
            <a:r>
              <a:rPr lang="en-GB" dirty="0">
                <a:solidFill>
                  <a:schemeClr val="tx1"/>
                </a:solidFill>
                <a:latin typeface="Prompt" panose="020B0604020202020204" charset="-34"/>
                <a:ea typeface="Times New Roman" panose="02020603050405020304" pitchFamily="18" charset="0"/>
                <a:cs typeface="Prompt" panose="020B0604020202020204" charset="-34"/>
              </a:rPr>
              <a:t>Wangari Maathai</a:t>
            </a:r>
            <a:r>
              <a:rPr lang="en-GB" b="1" dirty="0">
                <a:solidFill>
                  <a:schemeClr val="tx1"/>
                </a:solidFill>
                <a:latin typeface="Prompt" panose="020B0604020202020204" charset="-34"/>
                <a:ea typeface="Times New Roman" panose="02020603050405020304" pitchFamily="18" charset="0"/>
                <a:cs typeface="Prompt" panose="020B0604020202020204" charset="-34"/>
              </a:rPr>
              <a:t> </a:t>
            </a:r>
            <a:r>
              <a:rPr lang="en-GB" dirty="0">
                <a:solidFill>
                  <a:schemeClr val="tx1"/>
                </a:solidFill>
                <a:latin typeface="Prompt" panose="020B0604020202020204" charset="-34"/>
                <a:ea typeface="Calibri" panose="020F0502020204030204" pitchFamily="34" charset="0"/>
                <a:cs typeface="Prompt" panose="020B0604020202020204" charset="-34"/>
              </a:rPr>
              <a:t>was a renowned Kenyan social, environmental and political activist and the first African woman to win the Nobel Prize.</a:t>
            </a:r>
          </a:p>
          <a:p>
            <a:pPr algn="ctr" fontAlgn="base">
              <a:spcAft>
                <a:spcPts val="0"/>
              </a:spcAft>
            </a:pPr>
            <a:r>
              <a:rPr lang="en-GB" dirty="0">
                <a:solidFill>
                  <a:schemeClr val="tx1"/>
                </a:solidFill>
                <a:latin typeface="Prompt" panose="020B0604020202020204" charset="-34"/>
                <a:ea typeface="Calibri" panose="020F0502020204030204" pitchFamily="34" charset="0"/>
                <a:cs typeface="Prompt" panose="020B0604020202020204" charset="-34"/>
              </a:rPr>
              <a:t> </a:t>
            </a:r>
          </a:p>
          <a:p>
            <a:pPr>
              <a:spcAft>
                <a:spcPts val="0"/>
              </a:spcAft>
            </a:pPr>
            <a:r>
              <a:rPr lang="en-GB" b="1" dirty="0">
                <a:solidFill>
                  <a:schemeClr val="tx1"/>
                </a:solidFill>
                <a:latin typeface="Prompt" panose="020B0604020202020204" charset="-34"/>
                <a:ea typeface="Times New Roman" panose="02020603050405020304" pitchFamily="18" charset="0"/>
                <a:cs typeface="Prompt" panose="020B0604020202020204" charset="-34"/>
              </a:rPr>
              <a:t> </a:t>
            </a:r>
            <a:endParaRPr lang="en-GB" dirty="0">
              <a:solidFill>
                <a:schemeClr val="tx1"/>
              </a:solidFill>
              <a:latin typeface="Prompt" panose="020B0604020202020204" charset="-34"/>
              <a:ea typeface="Calibri" panose="020F0502020204030204" pitchFamily="34" charset="0"/>
              <a:cs typeface="Prompt" panose="020B0604020202020204" charset="-34"/>
            </a:endParaRPr>
          </a:p>
          <a:p>
            <a:pPr>
              <a:spcAft>
                <a:spcPts val="0"/>
              </a:spcAft>
            </a:pPr>
            <a:r>
              <a:rPr lang="en-GB" b="1" dirty="0">
                <a:solidFill>
                  <a:schemeClr val="tx1"/>
                </a:solidFill>
                <a:latin typeface="Prompt" panose="020B0604020202020204" charset="-34"/>
                <a:ea typeface="Times New Roman" panose="02020603050405020304" pitchFamily="18" charset="0"/>
                <a:cs typeface="Prompt" panose="020B0604020202020204" charset="-34"/>
              </a:rPr>
              <a:t> </a:t>
            </a:r>
          </a:p>
          <a:p>
            <a:pPr>
              <a:spcAft>
                <a:spcPts val="0"/>
              </a:spcAft>
            </a:pPr>
            <a:endParaRPr lang="en-GB" b="1" dirty="0">
              <a:solidFill>
                <a:schemeClr val="tx1"/>
              </a:solidFill>
              <a:latin typeface="Prompt" panose="020B0604020202020204" charset="-34"/>
              <a:ea typeface="Times New Roman" panose="02020603050405020304" pitchFamily="18" charset="0"/>
              <a:cs typeface="Prompt" panose="020B0604020202020204" charset="-34"/>
            </a:endParaRPr>
          </a:p>
          <a:p>
            <a:pPr marL="285750" indent="-285750">
              <a:spcAft>
                <a:spcPts val="0"/>
              </a:spcAft>
              <a:buFont typeface="Wingdings" panose="05000000000000000000" pitchFamily="2" charset="2"/>
              <a:buChar char="v"/>
            </a:pPr>
            <a:r>
              <a:rPr lang="en-GB" dirty="0">
                <a:solidFill>
                  <a:schemeClr val="tx1"/>
                </a:solidFill>
                <a:latin typeface="Prompt" panose="020B0604020202020204" charset="-34"/>
                <a:ea typeface="Times New Roman" panose="02020603050405020304" pitchFamily="18" charset="0"/>
                <a:cs typeface="Prompt" panose="020B0604020202020204" charset="-34"/>
              </a:rPr>
              <a:t>A lot has changed in the last few months and years .Young people are now in an even more uncertain world faced by the global challenge present by the COVID 19 pandemic. The SDG framework could be a useful way to frame future discussions. </a:t>
            </a:r>
          </a:p>
          <a:p>
            <a:pPr marL="285750" indent="-285750">
              <a:spcAft>
                <a:spcPts val="0"/>
              </a:spcAft>
              <a:buFont typeface="Wingdings" panose="05000000000000000000" pitchFamily="2" charset="2"/>
              <a:buChar char="v"/>
            </a:pPr>
            <a:endParaRPr lang="en-GB" dirty="0">
              <a:solidFill>
                <a:schemeClr val="tx1"/>
              </a:solidFill>
              <a:latin typeface="Prompt" panose="020B0604020202020204" charset="-34"/>
              <a:ea typeface="Times New Roman" panose="02020603050405020304" pitchFamily="18" charset="0"/>
              <a:cs typeface="Prompt" panose="020B0604020202020204" charset="-34"/>
            </a:endParaRPr>
          </a:p>
          <a:p>
            <a:pPr marL="285750" indent="-285750">
              <a:spcAft>
                <a:spcPts val="0"/>
              </a:spcAft>
              <a:buFont typeface="Wingdings" panose="05000000000000000000" pitchFamily="2" charset="2"/>
              <a:buChar char="v"/>
            </a:pPr>
            <a:r>
              <a:rPr lang="en-GB" dirty="0">
                <a:solidFill>
                  <a:schemeClr val="tx1"/>
                </a:solidFill>
                <a:latin typeface="Prompt" panose="020B0604020202020204" charset="-34"/>
                <a:ea typeface="Times New Roman" panose="02020603050405020304" pitchFamily="18" charset="0"/>
                <a:cs typeface="Prompt" panose="020B0604020202020204" charset="-34"/>
              </a:rPr>
              <a:t>Young people will need time and space and to be guided by educators to make send of our new normal. </a:t>
            </a:r>
          </a:p>
          <a:p>
            <a:pPr marL="285750" indent="-285750">
              <a:spcAft>
                <a:spcPts val="0"/>
              </a:spcAft>
              <a:buFont typeface="Wingdings" panose="05000000000000000000" pitchFamily="2" charset="2"/>
              <a:buChar char="v"/>
            </a:pPr>
            <a:endParaRPr lang="en-GB" dirty="0">
              <a:solidFill>
                <a:schemeClr val="tx1"/>
              </a:solidFill>
              <a:latin typeface="Prompt" panose="020B0604020202020204" charset="-34"/>
              <a:ea typeface="Times New Roman" panose="02020603050405020304" pitchFamily="18" charset="0"/>
              <a:cs typeface="Prompt" panose="020B0604020202020204" charset="-34"/>
            </a:endParaRPr>
          </a:p>
          <a:p>
            <a:pPr marL="285750" indent="-285750">
              <a:spcAft>
                <a:spcPts val="0"/>
              </a:spcAft>
              <a:buFont typeface="Wingdings" panose="05000000000000000000" pitchFamily="2" charset="2"/>
              <a:buChar char="v"/>
            </a:pPr>
            <a:r>
              <a:rPr lang="en-GB" dirty="0">
                <a:solidFill>
                  <a:schemeClr val="tx1"/>
                </a:solidFill>
                <a:latin typeface="Prompt" panose="020B0604020202020204" charset="-34"/>
                <a:ea typeface="Times New Roman" panose="02020603050405020304" pitchFamily="18" charset="0"/>
                <a:cs typeface="Prompt" panose="020B0604020202020204" charset="-34"/>
              </a:rPr>
              <a:t>They need to critically reflect on the present and consider their contribution to the future and especially the challenge of leaving no one behind.</a:t>
            </a:r>
          </a:p>
          <a:p>
            <a:pPr marL="285750" indent="-285750">
              <a:spcAft>
                <a:spcPts val="0"/>
              </a:spcAft>
              <a:buFont typeface="Wingdings" panose="05000000000000000000" pitchFamily="2" charset="2"/>
              <a:buChar char="v"/>
            </a:pPr>
            <a:endParaRPr lang="en-GB" dirty="0">
              <a:solidFill>
                <a:schemeClr val="tx1"/>
              </a:solidFill>
              <a:latin typeface="Prompt" panose="020B0604020202020204" charset="-34"/>
              <a:ea typeface="Times New Roman" panose="02020603050405020304" pitchFamily="18" charset="0"/>
              <a:cs typeface="Prompt" panose="020B0604020202020204" charset="-34"/>
            </a:endParaRPr>
          </a:p>
          <a:p>
            <a:pPr marL="285750" indent="-285750">
              <a:spcAft>
                <a:spcPts val="0"/>
              </a:spcAft>
              <a:buFont typeface="Wingdings" panose="05000000000000000000" pitchFamily="2" charset="2"/>
              <a:buChar char="v"/>
            </a:pPr>
            <a:r>
              <a:rPr lang="en-GB" dirty="0">
                <a:solidFill>
                  <a:schemeClr val="tx1"/>
                </a:solidFill>
                <a:latin typeface="Prompt" panose="020B0604020202020204" charset="-34"/>
                <a:ea typeface="Calibri" panose="020F0502020204030204" pitchFamily="34" charset="0"/>
                <a:cs typeface="Prompt" panose="020B0604020202020204" charset="-34"/>
              </a:rPr>
              <a:t> These resources can be used in a variety of ways to engage young people in these vital topics, to explore issues and consider solutions. They will learn to voice an opinion and listen to the opinions of other</a:t>
            </a:r>
            <a:r>
              <a:rPr lang="en-GB" dirty="0">
                <a:solidFill>
                  <a:srgbClr val="44546A"/>
                </a:solidFill>
                <a:latin typeface="Prompt" panose="020B0604020202020204" charset="-34"/>
                <a:ea typeface="Calibri" panose="020F0502020204030204" pitchFamily="34" charset="0"/>
                <a:cs typeface="Prompt" panose="020B0604020202020204" charset="-34"/>
              </a:rPr>
              <a:t>.</a:t>
            </a:r>
            <a:endParaRPr lang="en-GB" dirty="0">
              <a:latin typeface="Prompt" panose="020B0604020202020204" charset="-34"/>
              <a:ea typeface="Calibri" panose="020F0502020204030204" pitchFamily="34" charset="0"/>
              <a:cs typeface="Prompt" panose="020B0604020202020204" charset="-34"/>
            </a:endParaRPr>
          </a:p>
        </p:txBody>
      </p:sp>
    </p:spTree>
    <p:extLst>
      <p:ext uri="{BB962C8B-B14F-4D97-AF65-F5344CB8AC3E}">
        <p14:creationId xmlns:p14="http://schemas.microsoft.com/office/powerpoint/2010/main" val="1043456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61" name="Google Shape;61;p5"/>
          <p:cNvPicPr preferRelativeResize="0"/>
          <p:nvPr/>
        </p:nvPicPr>
        <p:blipFill>
          <a:blip r:embed="rId3">
            <a:alphaModFix/>
          </a:blip>
          <a:stretch>
            <a:fillRect/>
          </a:stretch>
        </p:blipFill>
        <p:spPr>
          <a:xfrm>
            <a:off x="806940" y="3584248"/>
            <a:ext cx="304424" cy="304450"/>
          </a:xfrm>
          <a:prstGeom prst="rect">
            <a:avLst/>
          </a:prstGeom>
          <a:noFill/>
          <a:ln>
            <a:noFill/>
          </a:ln>
        </p:spPr>
      </p:pic>
      <p:pic>
        <p:nvPicPr>
          <p:cNvPr id="82" name="Google Shape;82;p5"/>
          <p:cNvPicPr preferRelativeResize="0"/>
          <p:nvPr/>
        </p:nvPicPr>
        <p:blipFill>
          <a:blip r:embed="rId4">
            <a:alphaModFix/>
          </a:blip>
          <a:stretch>
            <a:fillRect/>
          </a:stretch>
        </p:blipFill>
        <p:spPr>
          <a:xfrm>
            <a:off x="718975" y="7882575"/>
            <a:ext cx="437600" cy="437600"/>
          </a:xfrm>
          <a:prstGeom prst="rect">
            <a:avLst/>
          </a:prstGeom>
          <a:noFill/>
          <a:ln>
            <a:noFill/>
          </a:ln>
        </p:spPr>
      </p:pic>
      <p:pic>
        <p:nvPicPr>
          <p:cNvPr id="83" name="Google Shape;83;p5"/>
          <p:cNvPicPr preferRelativeResize="0"/>
          <p:nvPr/>
        </p:nvPicPr>
        <p:blipFill>
          <a:blip r:embed="rId5">
            <a:alphaModFix/>
          </a:blip>
          <a:stretch>
            <a:fillRect/>
          </a:stretch>
        </p:blipFill>
        <p:spPr>
          <a:xfrm>
            <a:off x="785563" y="4562813"/>
            <a:ext cx="304425" cy="304425"/>
          </a:xfrm>
          <a:prstGeom prst="rect">
            <a:avLst/>
          </a:prstGeom>
          <a:noFill/>
          <a:ln>
            <a:noFill/>
          </a:ln>
        </p:spPr>
      </p:pic>
      <p:sp>
        <p:nvSpPr>
          <p:cNvPr id="4" name="Rectángulo 3"/>
          <p:cNvSpPr/>
          <p:nvPr/>
        </p:nvSpPr>
        <p:spPr>
          <a:xfrm>
            <a:off x="551523" y="659219"/>
            <a:ext cx="883872" cy="118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2304EA12-B261-4294-B709-56F35A1F6C67}"/>
              </a:ext>
            </a:extLst>
          </p:cNvPr>
          <p:cNvPicPr>
            <a:picLocks noChangeAspect="1"/>
          </p:cNvPicPr>
          <p:nvPr/>
        </p:nvPicPr>
        <p:blipFill>
          <a:blip r:embed="rId6"/>
          <a:stretch>
            <a:fillRect/>
          </a:stretch>
        </p:blipFill>
        <p:spPr>
          <a:xfrm>
            <a:off x="0" y="4271195"/>
            <a:ext cx="7645078" cy="81891"/>
          </a:xfrm>
          <a:prstGeom prst="rect">
            <a:avLst/>
          </a:prstGeom>
        </p:spPr>
      </p:pic>
      <p:sp>
        <p:nvSpPr>
          <p:cNvPr id="15" name="Rectángulo 14">
            <a:extLst>
              <a:ext uri="{FF2B5EF4-FFF2-40B4-BE49-F238E27FC236}">
                <a16:creationId xmlns:a16="http://schemas.microsoft.com/office/drawing/2014/main" id="{150C8400-3970-4478-B1D4-A64BD34ACC2F}"/>
              </a:ext>
            </a:extLst>
          </p:cNvPr>
          <p:cNvSpPr/>
          <p:nvPr/>
        </p:nvSpPr>
        <p:spPr>
          <a:xfrm>
            <a:off x="4731488" y="212651"/>
            <a:ext cx="2276664" cy="59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p:cNvSpPr/>
          <p:nvPr/>
        </p:nvSpPr>
        <p:spPr>
          <a:xfrm>
            <a:off x="1435396" y="-246364"/>
            <a:ext cx="8129710" cy="3210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Google Shape;55;p13">
            <a:extLst>
              <a:ext uri="{FF2B5EF4-FFF2-40B4-BE49-F238E27FC236}">
                <a16:creationId xmlns:a16="http://schemas.microsoft.com/office/drawing/2014/main" id="{9F19E95B-E3B4-437C-8310-6DD810D18611}"/>
              </a:ext>
            </a:extLst>
          </p:cNvPr>
          <p:cNvPicPr preferRelativeResize="0"/>
          <p:nvPr/>
        </p:nvPicPr>
        <p:blipFill>
          <a:blip r:embed="rId7">
            <a:alphaModFix/>
          </a:blip>
          <a:stretch>
            <a:fillRect/>
          </a:stretch>
        </p:blipFill>
        <p:spPr>
          <a:xfrm>
            <a:off x="6470709" y="6524325"/>
            <a:ext cx="2716500" cy="2716500"/>
          </a:xfrm>
          <a:prstGeom prst="rect">
            <a:avLst/>
          </a:prstGeom>
          <a:noFill/>
          <a:ln>
            <a:noFill/>
          </a:ln>
        </p:spPr>
      </p:pic>
      <p:pic>
        <p:nvPicPr>
          <p:cNvPr id="19" name="Google Shape;56;p13">
            <a:extLst>
              <a:ext uri="{FF2B5EF4-FFF2-40B4-BE49-F238E27FC236}">
                <a16:creationId xmlns:a16="http://schemas.microsoft.com/office/drawing/2014/main" id="{26FF9D9E-36BE-4B06-A799-878B783144FF}"/>
              </a:ext>
            </a:extLst>
          </p:cNvPr>
          <p:cNvPicPr preferRelativeResize="0"/>
          <p:nvPr/>
        </p:nvPicPr>
        <p:blipFill>
          <a:blip r:embed="rId8">
            <a:alphaModFix/>
          </a:blip>
          <a:stretch>
            <a:fillRect/>
          </a:stretch>
        </p:blipFill>
        <p:spPr>
          <a:xfrm>
            <a:off x="4777085" y="-2688609"/>
            <a:ext cx="4540973" cy="4527869"/>
          </a:xfrm>
          <a:prstGeom prst="rect">
            <a:avLst/>
          </a:prstGeom>
          <a:noFill/>
          <a:ln>
            <a:noFill/>
          </a:ln>
        </p:spPr>
      </p:pic>
      <p:sp>
        <p:nvSpPr>
          <p:cNvPr id="6" name="TextBox 5">
            <a:extLst>
              <a:ext uri="{FF2B5EF4-FFF2-40B4-BE49-F238E27FC236}">
                <a16:creationId xmlns:a16="http://schemas.microsoft.com/office/drawing/2014/main" id="{881DC5A8-4E2F-49AD-98CF-F05D63AEE813}"/>
              </a:ext>
            </a:extLst>
          </p:cNvPr>
          <p:cNvSpPr txBox="1"/>
          <p:nvPr/>
        </p:nvSpPr>
        <p:spPr>
          <a:xfrm>
            <a:off x="447147" y="1048716"/>
            <a:ext cx="5963706" cy="923330"/>
          </a:xfrm>
          <a:prstGeom prst="rect">
            <a:avLst/>
          </a:prstGeom>
          <a:noFill/>
        </p:spPr>
        <p:txBody>
          <a:bodyPr wrap="square" rtlCol="0">
            <a:spAutoFit/>
          </a:bodyPr>
          <a:lstStyle/>
          <a:p>
            <a:pPr algn="ctr"/>
            <a:r>
              <a:rPr lang="en-US" sz="5400" b="1" dirty="0">
                <a:solidFill>
                  <a:schemeClr val="tx1"/>
                </a:solidFill>
                <a:latin typeface="Rockwell" panose="02060603020205020403" pitchFamily="18" charset="77"/>
              </a:rPr>
              <a:t>Get Up &amp; Goals</a:t>
            </a:r>
          </a:p>
        </p:txBody>
      </p:sp>
      <p:pic>
        <p:nvPicPr>
          <p:cNvPr id="7" name="Picture 6">
            <a:extLst>
              <a:ext uri="{FF2B5EF4-FFF2-40B4-BE49-F238E27FC236}">
                <a16:creationId xmlns:a16="http://schemas.microsoft.com/office/drawing/2014/main" id="{023D321A-6167-441A-81B5-BBBF9F87CB61}"/>
              </a:ext>
            </a:extLst>
          </p:cNvPr>
          <p:cNvPicPr>
            <a:picLocks noChangeAspect="1"/>
          </p:cNvPicPr>
          <p:nvPr/>
        </p:nvPicPr>
        <p:blipFill rotWithShape="1">
          <a:blip r:embed="rId9"/>
          <a:srcRect l="3369" t="13159" r="3631" b="13153"/>
          <a:stretch/>
        </p:blipFill>
        <p:spPr>
          <a:xfrm>
            <a:off x="187226" y="120197"/>
            <a:ext cx="2234356" cy="923330"/>
          </a:xfrm>
          <a:prstGeom prst="rect">
            <a:avLst/>
          </a:prstGeom>
        </p:spPr>
      </p:pic>
      <p:sp>
        <p:nvSpPr>
          <p:cNvPr id="8" name="TextBox 7">
            <a:extLst>
              <a:ext uri="{FF2B5EF4-FFF2-40B4-BE49-F238E27FC236}">
                <a16:creationId xmlns:a16="http://schemas.microsoft.com/office/drawing/2014/main" id="{3092A801-C9BA-4A4F-BCBF-1BD52CDEF6C0}"/>
              </a:ext>
            </a:extLst>
          </p:cNvPr>
          <p:cNvSpPr txBox="1"/>
          <p:nvPr/>
        </p:nvSpPr>
        <p:spPr>
          <a:xfrm>
            <a:off x="507003" y="1889317"/>
            <a:ext cx="5963706" cy="523220"/>
          </a:xfrm>
          <a:prstGeom prst="rect">
            <a:avLst/>
          </a:prstGeom>
          <a:noFill/>
        </p:spPr>
        <p:txBody>
          <a:bodyPr wrap="square" rtlCol="0">
            <a:spAutoFit/>
          </a:bodyPr>
          <a:lstStyle/>
          <a:p>
            <a:pPr algn="ctr"/>
            <a:r>
              <a:rPr lang="en-US" sz="2800" b="1" dirty="0">
                <a:solidFill>
                  <a:schemeClr val="tx1"/>
                </a:solidFill>
                <a:latin typeface="Calibri" panose="020F0502020204030204" pitchFamily="34" charset="0"/>
                <a:cs typeface="Calibri" panose="020F0502020204030204" pitchFamily="34" charset="0"/>
              </a:rPr>
              <a:t>Let’s Make a World of Difference </a:t>
            </a:r>
          </a:p>
        </p:txBody>
      </p:sp>
      <p:pic>
        <p:nvPicPr>
          <p:cNvPr id="2" name="Picture 1">
            <a:extLst>
              <a:ext uri="{FF2B5EF4-FFF2-40B4-BE49-F238E27FC236}">
                <a16:creationId xmlns:a16="http://schemas.microsoft.com/office/drawing/2014/main" id="{D56BCEA6-1FAD-49C5-BAE1-21F2AFF0E3E0}"/>
              </a:ext>
            </a:extLst>
          </p:cNvPr>
          <p:cNvPicPr>
            <a:picLocks noChangeAspect="1"/>
          </p:cNvPicPr>
          <p:nvPr/>
        </p:nvPicPr>
        <p:blipFill>
          <a:blip r:embed="rId10"/>
          <a:stretch>
            <a:fillRect/>
          </a:stretch>
        </p:blipFill>
        <p:spPr>
          <a:xfrm>
            <a:off x="5096678" y="3018402"/>
            <a:ext cx="2462997" cy="3871296"/>
          </a:xfrm>
          <a:prstGeom prst="rect">
            <a:avLst/>
          </a:prstGeom>
        </p:spPr>
      </p:pic>
      <p:pic>
        <p:nvPicPr>
          <p:cNvPr id="3" name="Picture 2">
            <a:extLst>
              <a:ext uri="{FF2B5EF4-FFF2-40B4-BE49-F238E27FC236}">
                <a16:creationId xmlns:a16="http://schemas.microsoft.com/office/drawing/2014/main" id="{9BB75597-52B9-4631-9AA5-881E96336497}"/>
              </a:ext>
            </a:extLst>
          </p:cNvPr>
          <p:cNvPicPr>
            <a:picLocks noChangeAspect="1"/>
          </p:cNvPicPr>
          <p:nvPr/>
        </p:nvPicPr>
        <p:blipFill>
          <a:blip r:embed="rId11"/>
          <a:stretch>
            <a:fillRect/>
          </a:stretch>
        </p:blipFill>
        <p:spPr>
          <a:xfrm>
            <a:off x="5637298" y="7565552"/>
            <a:ext cx="1810669" cy="2804403"/>
          </a:xfrm>
          <a:prstGeom prst="rect">
            <a:avLst/>
          </a:prstGeom>
        </p:spPr>
      </p:pic>
      <p:pic>
        <p:nvPicPr>
          <p:cNvPr id="10" name="Picture 9">
            <a:extLst>
              <a:ext uri="{FF2B5EF4-FFF2-40B4-BE49-F238E27FC236}">
                <a16:creationId xmlns:a16="http://schemas.microsoft.com/office/drawing/2014/main" id="{C2DEECF4-9394-4AB4-99E3-9DE6486D4542}"/>
              </a:ext>
            </a:extLst>
          </p:cNvPr>
          <p:cNvPicPr>
            <a:picLocks noChangeAspect="1"/>
          </p:cNvPicPr>
          <p:nvPr/>
        </p:nvPicPr>
        <p:blipFill>
          <a:blip r:embed="rId12"/>
          <a:stretch>
            <a:fillRect/>
          </a:stretch>
        </p:blipFill>
        <p:spPr>
          <a:xfrm>
            <a:off x="83557" y="5244402"/>
            <a:ext cx="4676050" cy="2494230"/>
          </a:xfrm>
          <a:prstGeom prst="rect">
            <a:avLst/>
          </a:prstGeom>
        </p:spPr>
      </p:pic>
      <p:pic>
        <p:nvPicPr>
          <p:cNvPr id="21" name="Picture 20">
            <a:extLst>
              <a:ext uri="{FF2B5EF4-FFF2-40B4-BE49-F238E27FC236}">
                <a16:creationId xmlns:a16="http://schemas.microsoft.com/office/drawing/2014/main" id="{30551C09-5530-4C06-B2F9-CFD8CF24FA3C}"/>
              </a:ext>
            </a:extLst>
          </p:cNvPr>
          <p:cNvPicPr>
            <a:picLocks noChangeAspect="1"/>
          </p:cNvPicPr>
          <p:nvPr/>
        </p:nvPicPr>
        <p:blipFill rotWithShape="1">
          <a:blip r:embed="rId13"/>
          <a:srcRect l="40979" t="47317" r="41630" b="37579"/>
          <a:stretch/>
        </p:blipFill>
        <p:spPr>
          <a:xfrm>
            <a:off x="83557" y="2663486"/>
            <a:ext cx="4676050" cy="2325150"/>
          </a:xfrm>
          <a:prstGeom prst="rect">
            <a:avLst/>
          </a:prstGeom>
        </p:spPr>
      </p:pic>
      <p:pic>
        <p:nvPicPr>
          <p:cNvPr id="11" name="Picture 10">
            <a:extLst>
              <a:ext uri="{FF2B5EF4-FFF2-40B4-BE49-F238E27FC236}">
                <a16:creationId xmlns:a16="http://schemas.microsoft.com/office/drawing/2014/main" id="{8C6955AB-4850-4BC1-B228-374F2379D5C8}"/>
              </a:ext>
            </a:extLst>
          </p:cNvPr>
          <p:cNvPicPr>
            <a:picLocks noChangeAspect="1"/>
          </p:cNvPicPr>
          <p:nvPr/>
        </p:nvPicPr>
        <p:blipFill>
          <a:blip r:embed="rId14"/>
          <a:stretch>
            <a:fillRect/>
          </a:stretch>
        </p:blipFill>
        <p:spPr>
          <a:xfrm>
            <a:off x="677975" y="7809161"/>
            <a:ext cx="3487214" cy="2615411"/>
          </a:xfrm>
          <a:prstGeom prst="rect">
            <a:avLst/>
          </a:prstGeom>
        </p:spPr>
      </p:pic>
      <p:pic>
        <p:nvPicPr>
          <p:cNvPr id="16" name="Google Shape;56;p13">
            <a:extLst>
              <a:ext uri="{FF2B5EF4-FFF2-40B4-BE49-F238E27FC236}">
                <a16:creationId xmlns:a16="http://schemas.microsoft.com/office/drawing/2014/main" id="{26FF9D9E-36BE-4B06-A799-878B783144FF}"/>
              </a:ext>
            </a:extLst>
          </p:cNvPr>
          <p:cNvPicPr preferRelativeResize="0"/>
          <p:nvPr/>
        </p:nvPicPr>
        <p:blipFill>
          <a:blip r:embed="rId8">
            <a:alphaModFix/>
          </a:blip>
          <a:stretch>
            <a:fillRect/>
          </a:stretch>
        </p:blipFill>
        <p:spPr>
          <a:xfrm>
            <a:off x="-1239321" y="8681056"/>
            <a:ext cx="3110519" cy="3109255"/>
          </a:xfrm>
          <a:prstGeom prst="rect">
            <a:avLst/>
          </a:prstGeom>
          <a:noFill/>
          <a:ln>
            <a:noFill/>
          </a:ln>
        </p:spPr>
      </p:pic>
    </p:spTree>
    <p:extLst>
      <p:ext uri="{BB962C8B-B14F-4D97-AF65-F5344CB8AC3E}">
        <p14:creationId xmlns:p14="http://schemas.microsoft.com/office/powerpoint/2010/main" val="386812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751875" y="6519600"/>
            <a:ext cx="2257425" cy="2257425"/>
          </a:xfrm>
          <a:prstGeom prst="rect">
            <a:avLst/>
          </a:prstGeom>
          <a:noFill/>
          <a:ln>
            <a:noFill/>
          </a:ln>
        </p:spPr>
      </p:pic>
      <p:pic>
        <p:nvPicPr>
          <p:cNvPr id="55" name="Google Shape;55;p13"/>
          <p:cNvPicPr preferRelativeResize="0"/>
          <p:nvPr/>
        </p:nvPicPr>
        <p:blipFill>
          <a:blip r:embed="rId3">
            <a:alphaModFix/>
          </a:blip>
          <a:stretch>
            <a:fillRect/>
          </a:stretch>
        </p:blipFill>
        <p:spPr>
          <a:xfrm>
            <a:off x="1211925" y="2656887"/>
            <a:ext cx="2716500" cy="2716500"/>
          </a:xfrm>
          <a:prstGeom prst="rect">
            <a:avLst/>
          </a:prstGeom>
          <a:noFill/>
          <a:ln>
            <a:noFill/>
          </a:ln>
        </p:spPr>
      </p:pic>
      <p:pic>
        <p:nvPicPr>
          <p:cNvPr id="56" name="Google Shape;56;p13"/>
          <p:cNvPicPr preferRelativeResize="0"/>
          <p:nvPr/>
        </p:nvPicPr>
        <p:blipFill>
          <a:blip r:embed="rId4">
            <a:alphaModFix/>
          </a:blip>
          <a:stretch>
            <a:fillRect/>
          </a:stretch>
        </p:blipFill>
        <p:spPr>
          <a:xfrm>
            <a:off x="1990938" y="4743093"/>
            <a:ext cx="5632374" cy="5632376"/>
          </a:xfrm>
          <a:prstGeom prst="rect">
            <a:avLst/>
          </a:prstGeom>
          <a:noFill/>
          <a:ln>
            <a:noFill/>
          </a:ln>
        </p:spPr>
      </p:pic>
      <p:sp>
        <p:nvSpPr>
          <p:cNvPr id="57" name="Google Shape;57;p13"/>
          <p:cNvSpPr txBox="1"/>
          <p:nvPr/>
        </p:nvSpPr>
        <p:spPr>
          <a:xfrm>
            <a:off x="40200" y="773988"/>
            <a:ext cx="6941925" cy="985512"/>
          </a:xfrm>
          <a:prstGeom prst="rect">
            <a:avLst/>
          </a:prstGeom>
          <a:noFill/>
          <a:ln>
            <a:noFill/>
          </a:ln>
        </p:spPr>
        <p:txBody>
          <a:bodyPr spcFirstLastPara="1" wrap="square" lIns="91425" tIns="91425" rIns="91425" bIns="91425" anchor="t" anchorCtr="0">
            <a:noAutofit/>
          </a:bodyPr>
          <a:lstStyle/>
          <a:p>
            <a:pPr lvl="0">
              <a:lnSpc>
                <a:spcPct val="80000"/>
              </a:lnSpc>
            </a:pPr>
            <a:r>
              <a:rPr lang="en-GB" sz="3600" b="1" dirty="0">
                <a:solidFill>
                  <a:srgbClr val="5BB22C"/>
                </a:solidFill>
                <a:latin typeface="Prompt Black"/>
                <a:cs typeface="Prompt"/>
              </a:rPr>
              <a:t>Teaching and Learning Units (TLUs)</a:t>
            </a:r>
            <a:r>
              <a:rPr lang="it" sz="3600" dirty="0">
                <a:solidFill>
                  <a:srgbClr val="5BB22C"/>
                </a:solidFill>
                <a:latin typeface="Prompt Black"/>
                <a:ea typeface="Prompt Medium"/>
                <a:cs typeface="Prompt Medium"/>
                <a:sym typeface="Prompt Medium"/>
              </a:rPr>
              <a:t>  / Schemes of Learning </a:t>
            </a:r>
            <a:endParaRPr sz="3600" dirty="0">
              <a:solidFill>
                <a:srgbClr val="5BB22C"/>
              </a:solidFill>
              <a:latin typeface="Prompt Black"/>
              <a:ea typeface="Prompt Medium"/>
              <a:cs typeface="Prompt Medium"/>
              <a:sym typeface="Prompt Medium"/>
            </a:endParaRPr>
          </a:p>
        </p:txBody>
      </p:sp>
      <p:grpSp>
        <p:nvGrpSpPr>
          <p:cNvPr id="58" name="Google Shape;58;p13"/>
          <p:cNvGrpSpPr/>
          <p:nvPr/>
        </p:nvGrpSpPr>
        <p:grpSpPr>
          <a:xfrm>
            <a:off x="3294012" y="1430178"/>
            <a:ext cx="4329300" cy="5270375"/>
            <a:chOff x="2463700" y="3864000"/>
            <a:chExt cx="4329300" cy="4741100"/>
          </a:xfrm>
        </p:grpSpPr>
        <p:sp>
          <p:nvSpPr>
            <p:cNvPr id="59" name="Google Shape;59;p13"/>
            <p:cNvSpPr/>
            <p:nvPr/>
          </p:nvSpPr>
          <p:spPr>
            <a:xfrm>
              <a:off x="2463700" y="4275800"/>
              <a:ext cx="4329300" cy="4329300"/>
            </a:xfrm>
            <a:prstGeom prst="ellipse">
              <a:avLst/>
            </a:prstGeom>
            <a:solidFill>
              <a:srgbClr val="F3F3F3"/>
            </a:solidFill>
            <a:ln>
              <a:noFill/>
            </a:ln>
          </p:spPr>
          <p:txBody>
            <a:bodyPr spcFirstLastPara="1" wrap="square" lIns="91425" tIns="91425" rIns="91425" bIns="91425" anchor="ctr" anchorCtr="0">
              <a:noAutofit/>
            </a:bodyPr>
            <a:lstStyle/>
            <a:p>
              <a:pPr lvl="0">
                <a:lnSpc>
                  <a:spcPct val="115000"/>
                </a:lnSpc>
                <a:buClr>
                  <a:schemeClr val="dk1"/>
                </a:buClr>
                <a:buSzPts val="1100"/>
              </a:pPr>
              <a:endParaRPr dirty="0"/>
            </a:p>
          </p:txBody>
        </p:sp>
        <p:sp>
          <p:nvSpPr>
            <p:cNvPr id="60" name="Google Shape;60;p13"/>
            <p:cNvSpPr/>
            <p:nvPr/>
          </p:nvSpPr>
          <p:spPr>
            <a:xfrm>
              <a:off x="5250448" y="3864000"/>
              <a:ext cx="761502" cy="811005"/>
            </a:xfrm>
            <a:prstGeom prst="ellipse">
              <a:avLst/>
            </a:prstGeom>
            <a:solidFill>
              <a:srgbClr val="F3753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1</a:t>
              </a:r>
              <a:endParaRPr sz="3600" b="1" dirty="0">
                <a:solidFill>
                  <a:srgbClr val="FFFFFF"/>
                </a:solidFill>
                <a:latin typeface="Prompt"/>
                <a:ea typeface="Prompt"/>
                <a:cs typeface="Prompt"/>
                <a:sym typeface="Prompt"/>
              </a:endParaRPr>
            </a:p>
          </p:txBody>
        </p:sp>
      </p:grpSp>
      <p:pic>
        <p:nvPicPr>
          <p:cNvPr id="61" name="Google Shape;61;p13"/>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63" name="Google Shape;63;p13"/>
          <p:cNvGrpSpPr/>
          <p:nvPr/>
        </p:nvGrpSpPr>
        <p:grpSpPr>
          <a:xfrm>
            <a:off x="67374" y="5530120"/>
            <a:ext cx="4824665" cy="4886693"/>
            <a:chOff x="720000" y="785607"/>
            <a:chExt cx="4557000" cy="4886693"/>
          </a:xfrm>
        </p:grpSpPr>
        <p:sp>
          <p:nvSpPr>
            <p:cNvPr id="64" name="Google Shape;64;p13"/>
            <p:cNvSpPr/>
            <p:nvPr/>
          </p:nvSpPr>
          <p:spPr>
            <a:xfrm>
              <a:off x="720000" y="1284200"/>
              <a:ext cx="4557000" cy="4388100"/>
            </a:xfrm>
            <a:prstGeom prst="ellipse">
              <a:avLst/>
            </a:prstGeom>
            <a:solidFill>
              <a:srgbClr val="E6E5E5"/>
            </a:solidFill>
            <a:ln>
              <a:noFill/>
            </a:ln>
          </p:spPr>
          <p:txBody>
            <a:bodyPr spcFirstLastPara="1" wrap="square" lIns="91425" tIns="91425" rIns="91425" bIns="91425" anchor="ctr" anchorCtr="0">
              <a:noAutofit/>
            </a:bodyPr>
            <a:lstStyle/>
            <a:p>
              <a:pPr lvl="0">
                <a:lnSpc>
                  <a:spcPct val="115000"/>
                </a:lnSpc>
              </a:pPr>
              <a:endParaRPr sz="1200" dirty="0">
                <a:solidFill>
                  <a:schemeClr val="dk1"/>
                </a:solidFill>
                <a:latin typeface="Raleway"/>
                <a:ea typeface="Raleway"/>
                <a:cs typeface="Raleway"/>
                <a:sym typeface="Raleway"/>
              </a:endParaRPr>
            </a:p>
          </p:txBody>
        </p:sp>
        <p:sp>
          <p:nvSpPr>
            <p:cNvPr id="65" name="Google Shape;65;p13"/>
            <p:cNvSpPr/>
            <p:nvPr/>
          </p:nvSpPr>
          <p:spPr>
            <a:xfrm>
              <a:off x="3290559" y="785607"/>
              <a:ext cx="880891" cy="840418"/>
            </a:xfrm>
            <a:prstGeom prst="ellipse">
              <a:avLst/>
            </a:prstGeom>
            <a:solidFill>
              <a:srgbClr val="447D4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2</a:t>
              </a:r>
              <a:endParaRPr sz="3600" b="1" dirty="0">
                <a:solidFill>
                  <a:srgbClr val="FFFFFF"/>
                </a:solidFill>
                <a:latin typeface="Prompt"/>
                <a:ea typeface="Prompt"/>
                <a:cs typeface="Prompt"/>
                <a:sym typeface="Prompt"/>
              </a:endParaRPr>
            </a:p>
          </p:txBody>
        </p:sp>
      </p:grpSp>
      <p:sp>
        <p:nvSpPr>
          <p:cNvPr id="66" name="Google Shape;66;p13"/>
          <p:cNvSpPr txBox="1"/>
          <p:nvPr/>
        </p:nvSpPr>
        <p:spPr>
          <a:xfrm>
            <a:off x="256021" y="3168646"/>
            <a:ext cx="3130142" cy="1417714"/>
          </a:xfrm>
          <a:prstGeom prst="rect">
            <a:avLst/>
          </a:prstGeom>
          <a:solidFill>
            <a:srgbClr val="5BB22C"/>
          </a:solidFill>
          <a:ln w="28575">
            <a:solidFill>
              <a:schemeClr val="tx1"/>
            </a:solidFill>
          </a:ln>
        </p:spPr>
        <p:txBody>
          <a:bodyPr spcFirstLastPara="1" wrap="square" lIns="91425" tIns="91425" rIns="91425" bIns="91425" anchor="t" anchorCtr="0">
            <a:noAutofit/>
          </a:bodyPr>
          <a:lstStyle/>
          <a:p>
            <a:endParaRPr lang="en-GB" sz="1800" b="0" i="0" u="none" strike="noStrike" baseline="0" dirty="0">
              <a:solidFill>
                <a:srgbClr val="000000"/>
              </a:solidFill>
              <a:latin typeface="Prompt" panose="020B0604020202020204" charset="-34"/>
              <a:cs typeface="Prompt" panose="020B0604020202020204" charset="-34"/>
            </a:endParaRPr>
          </a:p>
          <a:p>
            <a:r>
              <a:rPr lang="en-GB" sz="1800" b="1" i="0" u="none" strike="noStrike" baseline="0" dirty="0">
                <a:solidFill>
                  <a:srgbClr val="000000"/>
                </a:solidFill>
                <a:latin typeface="Prompt" panose="020B0604020202020204" charset="-34"/>
                <a:cs typeface="Prompt" panose="020B0604020202020204" charset="-34"/>
              </a:rPr>
              <a:t>These TLUs have been written especially for the project. </a:t>
            </a:r>
            <a:endParaRPr lang="en-GB" sz="1800" dirty="0">
              <a:latin typeface="Prompt" panose="020B0604020202020204" charset="-34"/>
              <a:cs typeface="Prompt" panose="020B0604020202020204" charset="-34"/>
            </a:endParaRPr>
          </a:p>
          <a:p>
            <a:pPr marL="0" lvl="0" indent="0" algn="l" rtl="0">
              <a:lnSpc>
                <a:spcPct val="80000"/>
              </a:lnSpc>
              <a:spcBef>
                <a:spcPts val="0"/>
              </a:spcBef>
              <a:spcAft>
                <a:spcPts val="0"/>
              </a:spcAft>
              <a:buNone/>
            </a:pPr>
            <a:endParaRPr sz="2500" dirty="0">
              <a:solidFill>
                <a:srgbClr val="E69138"/>
              </a:solidFill>
              <a:latin typeface="Prompt Light"/>
              <a:ea typeface="Prompt Light"/>
              <a:cs typeface="Prompt Light"/>
              <a:sym typeface="Prompt Light"/>
            </a:endParaRPr>
          </a:p>
        </p:txBody>
      </p:sp>
      <p:sp>
        <p:nvSpPr>
          <p:cNvPr id="16" name="TextBox 15">
            <a:extLst>
              <a:ext uri="{FF2B5EF4-FFF2-40B4-BE49-F238E27FC236}">
                <a16:creationId xmlns:a16="http://schemas.microsoft.com/office/drawing/2014/main" id="{3B26711A-A4F5-40B3-919C-317A9A0AA76C}"/>
              </a:ext>
            </a:extLst>
          </p:cNvPr>
          <p:cNvSpPr txBox="1"/>
          <p:nvPr/>
        </p:nvSpPr>
        <p:spPr>
          <a:xfrm>
            <a:off x="3564878" y="2765874"/>
            <a:ext cx="3845906" cy="2960811"/>
          </a:xfrm>
          <a:prstGeom prst="rect">
            <a:avLst/>
          </a:prstGeom>
          <a:noFill/>
        </p:spPr>
        <p:txBody>
          <a:bodyPr wrap="square">
            <a:spAutoFit/>
          </a:bodyPr>
          <a:lstStyle/>
          <a:p>
            <a:pPr marL="0" lvl="0" indent="0" algn="l" rtl="0">
              <a:lnSpc>
                <a:spcPct val="80000"/>
              </a:lnSpc>
              <a:spcBef>
                <a:spcPts val="0"/>
              </a:spcBef>
              <a:spcAft>
                <a:spcPts val="0"/>
              </a:spcAft>
              <a:buNone/>
            </a:pPr>
            <a:endParaRPr lang="it" sz="1800" dirty="0">
              <a:solidFill>
                <a:srgbClr val="E69138"/>
              </a:solidFill>
              <a:latin typeface="Prompt Light"/>
              <a:ea typeface="Prompt Light"/>
              <a:cs typeface="Prompt Light"/>
              <a:sym typeface="Prompt Light"/>
            </a:endParaRPr>
          </a:p>
          <a:p>
            <a:r>
              <a:rPr lang="en-GB" sz="1800" b="1" i="0" u="none" strike="noStrike" baseline="0" dirty="0">
                <a:solidFill>
                  <a:srgbClr val="000000"/>
                </a:solidFill>
                <a:latin typeface="Prompt Black"/>
                <a:cs typeface="Prompt" panose="020B0604020202020204" charset="-34"/>
              </a:rPr>
              <a:t>Why choose to use these resources?</a:t>
            </a:r>
          </a:p>
          <a:p>
            <a:pPr marL="285750" indent="-285750">
              <a:buFont typeface="Wingdings" panose="05000000000000000000" pitchFamily="2" charset="2"/>
              <a:buChar char="v"/>
            </a:pPr>
            <a:r>
              <a:rPr lang="en-GB" sz="1400" b="0" i="0" u="none" strike="noStrike" baseline="0" dirty="0">
                <a:solidFill>
                  <a:srgbClr val="000000"/>
                </a:solidFill>
                <a:latin typeface="Prompt Black"/>
                <a:cs typeface="Prompt" panose="020B0604020202020204" charset="-34"/>
              </a:rPr>
              <a:t>They have been mapped with the curriculum for PSHE, Citizenship, SMSC (Spiritual, Moral, Social and Cultural) and British values</a:t>
            </a:r>
            <a:r>
              <a:rPr lang="en-GB" dirty="0">
                <a:latin typeface="Prompt Black"/>
                <a:cs typeface="Prompt" panose="020B0604020202020204" charset="-34"/>
              </a:rPr>
              <a:t>. </a:t>
            </a:r>
          </a:p>
          <a:p>
            <a:pPr marL="285750" indent="-285750">
              <a:buFont typeface="Wingdings" panose="05000000000000000000" pitchFamily="2" charset="2"/>
              <a:buChar char="v"/>
            </a:pPr>
            <a:r>
              <a:rPr lang="en-GB" dirty="0">
                <a:latin typeface="Prompt Black"/>
                <a:cs typeface="Prompt" panose="020B0604020202020204" charset="-34"/>
              </a:rPr>
              <a:t>They will help to </a:t>
            </a:r>
            <a:r>
              <a:rPr lang="en-GB" sz="1400" b="0" i="0" u="none" strike="noStrike" baseline="0" dirty="0">
                <a:solidFill>
                  <a:srgbClr val="000000"/>
                </a:solidFill>
                <a:latin typeface="Prompt Black"/>
                <a:cs typeface="Prompt" panose="020B0604020202020204" charset="-34"/>
              </a:rPr>
              <a:t> support teachers and pupils to become more aware of </a:t>
            </a:r>
            <a:r>
              <a:rPr lang="en-GB" dirty="0">
                <a:latin typeface="Prompt Black"/>
                <a:cs typeface="Prompt" panose="020B0604020202020204" charset="-34"/>
              </a:rPr>
              <a:t> </a:t>
            </a:r>
            <a:r>
              <a:rPr lang="en-GB" sz="1400" b="0" i="0" u="none" strike="noStrike" baseline="0" dirty="0">
                <a:solidFill>
                  <a:srgbClr val="000000"/>
                </a:solidFill>
                <a:latin typeface="Prompt Black"/>
                <a:cs typeface="Prompt" panose="020B0604020202020204" charset="-34"/>
              </a:rPr>
              <a:t>challenging global  issues such as climate change, inequality, gender inequality and migration.  </a:t>
            </a:r>
          </a:p>
          <a:p>
            <a:pPr marL="285750" indent="-285750">
              <a:buFont typeface="Wingdings" panose="05000000000000000000" pitchFamily="2" charset="2"/>
              <a:buChar char="v"/>
            </a:pPr>
            <a:r>
              <a:rPr lang="en-GB" sz="1400" b="0" i="0" u="none" strike="noStrike" baseline="0" dirty="0">
                <a:solidFill>
                  <a:srgbClr val="000000"/>
                </a:solidFill>
                <a:latin typeface="Prompt Black"/>
                <a:cs typeface="Prompt" panose="020B0604020202020204" charset="-34"/>
              </a:rPr>
              <a:t>They are fully tested in the classroom as part of the project has had teachers  monitoring their  use and have provided evaluations and pupil feedback on the content and activities. </a:t>
            </a:r>
            <a:endParaRPr lang="en-GB" dirty="0">
              <a:latin typeface="Prompt Black"/>
              <a:cs typeface="Prompt" panose="020B0604020202020204" charset="-34"/>
            </a:endParaRPr>
          </a:p>
        </p:txBody>
      </p:sp>
      <p:sp>
        <p:nvSpPr>
          <p:cNvPr id="18" name="TextBox 17">
            <a:extLst>
              <a:ext uri="{FF2B5EF4-FFF2-40B4-BE49-F238E27FC236}">
                <a16:creationId xmlns:a16="http://schemas.microsoft.com/office/drawing/2014/main" id="{F8D4E7BF-7821-48EB-B188-B48993E03FC6}"/>
              </a:ext>
            </a:extLst>
          </p:cNvPr>
          <p:cNvSpPr txBox="1"/>
          <p:nvPr/>
        </p:nvSpPr>
        <p:spPr>
          <a:xfrm>
            <a:off x="670729" y="6672566"/>
            <a:ext cx="3879855" cy="3293209"/>
          </a:xfrm>
          <a:prstGeom prst="rect">
            <a:avLst/>
          </a:prstGeom>
          <a:noFill/>
        </p:spPr>
        <p:txBody>
          <a:bodyPr wrap="square">
            <a:spAutoFit/>
          </a:bodyPr>
          <a:lstStyle/>
          <a:p>
            <a:r>
              <a:rPr lang="en-GB" sz="1800" b="1" dirty="0">
                <a:latin typeface="Prompt  black "/>
              </a:rPr>
              <a:t>T</a:t>
            </a:r>
            <a:r>
              <a:rPr lang="en-GB" sz="1800" b="1" i="0" u="none" strike="noStrike" baseline="0" dirty="0">
                <a:solidFill>
                  <a:srgbClr val="000000"/>
                </a:solidFill>
                <a:latin typeface="Prompt  black "/>
              </a:rPr>
              <a:t>hese resources will help  pupils </a:t>
            </a:r>
            <a:r>
              <a:rPr lang="en-GB" sz="1800" b="1" dirty="0">
                <a:latin typeface="Prompt  black "/>
              </a:rPr>
              <a:t>investigate a range of </a:t>
            </a:r>
            <a:r>
              <a:rPr lang="en-GB" sz="1800" b="1" i="0" u="none" strike="noStrike" baseline="0" dirty="0">
                <a:solidFill>
                  <a:srgbClr val="000000"/>
                </a:solidFill>
                <a:latin typeface="Prompt  black "/>
              </a:rPr>
              <a:t> challenging issues: </a:t>
            </a:r>
          </a:p>
          <a:p>
            <a:pPr marL="285750" indent="-285750">
              <a:buFont typeface="Wingdings" panose="05000000000000000000" pitchFamily="2" charset="2"/>
              <a:buChar char="v"/>
            </a:pPr>
            <a:r>
              <a:rPr lang="en-GB" i="0" u="none" strike="noStrike" baseline="0" dirty="0">
                <a:solidFill>
                  <a:srgbClr val="000000"/>
                </a:solidFill>
                <a:latin typeface="Prompt  black "/>
              </a:rPr>
              <a:t>How does gender inequality impact on women’s lives around the world? </a:t>
            </a:r>
          </a:p>
          <a:p>
            <a:pPr marL="285750" indent="-285750">
              <a:buFont typeface="Wingdings" panose="05000000000000000000" pitchFamily="2" charset="2"/>
              <a:buChar char="v"/>
            </a:pPr>
            <a:r>
              <a:rPr lang="en-GB" i="0" u="none" strike="noStrike" baseline="0" dirty="0">
                <a:solidFill>
                  <a:srgbClr val="000000"/>
                </a:solidFill>
                <a:latin typeface="Prompt  black "/>
              </a:rPr>
              <a:t>Why is it important that women are involved in leadership and decision making?</a:t>
            </a:r>
          </a:p>
          <a:p>
            <a:pPr marL="285750" indent="-285750">
              <a:buFont typeface="Wingdings" panose="05000000000000000000" pitchFamily="2" charset="2"/>
              <a:buChar char="v"/>
            </a:pPr>
            <a:r>
              <a:rPr lang="en-GB" i="0" u="none" strike="noStrike" baseline="0" dirty="0">
                <a:solidFill>
                  <a:srgbClr val="000000"/>
                </a:solidFill>
                <a:latin typeface="Prompt  black "/>
              </a:rPr>
              <a:t>How will the Sustainable Development Goals help to improve the lives of people around the globe? </a:t>
            </a:r>
          </a:p>
          <a:p>
            <a:pPr marL="285750" indent="-285750">
              <a:buFont typeface="Wingdings" panose="05000000000000000000" pitchFamily="2" charset="2"/>
              <a:buChar char="v"/>
            </a:pPr>
            <a:r>
              <a:rPr lang="en-GB" i="0" u="none" strike="noStrike" baseline="0" dirty="0">
                <a:solidFill>
                  <a:srgbClr val="000000"/>
                </a:solidFill>
                <a:latin typeface="Prompt  black "/>
              </a:rPr>
              <a:t> How do we ensure that no-one will be left behind in 2030?</a:t>
            </a:r>
          </a:p>
          <a:p>
            <a:pPr marL="285750" indent="-285750">
              <a:buFont typeface="Wingdings" panose="05000000000000000000" pitchFamily="2" charset="2"/>
              <a:buChar char="v"/>
            </a:pPr>
            <a:r>
              <a:rPr lang="en-GB" i="0" u="none" strike="noStrike" baseline="0" dirty="0">
                <a:solidFill>
                  <a:srgbClr val="000000"/>
                </a:solidFill>
                <a:latin typeface="Prompt  black "/>
              </a:rPr>
              <a:t>How will we develop responses to the impact of climate change? </a:t>
            </a:r>
            <a:endParaRPr lang="en-GB" dirty="0">
              <a:latin typeface="Prompt  black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 calcmode="lin" valueType="num">
                                      <p:cBhvr additive="base">
                                        <p:cTn id="11"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 calcmode="lin" valueType="num">
                                      <p:cBhvr additive="base">
                                        <p:cTn id="1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 calcmode="lin" valueType="num">
                                      <p:cBhvr additive="base">
                                        <p:cTn id="19"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 calcmode="lin" valueType="num">
                                      <p:cBhvr additive="base">
                                        <p:cTn id="23"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 calcmode="lin" valueType="num">
                                      <p:cBhvr additive="base">
                                        <p:cTn id="27"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120243" y="8159388"/>
            <a:ext cx="2257425" cy="2257425"/>
          </a:xfrm>
          <a:prstGeom prst="rect">
            <a:avLst/>
          </a:prstGeom>
          <a:noFill/>
          <a:ln>
            <a:noFill/>
          </a:ln>
        </p:spPr>
      </p:pic>
      <p:pic>
        <p:nvPicPr>
          <p:cNvPr id="55" name="Google Shape;55;p13"/>
          <p:cNvPicPr preferRelativeResize="0"/>
          <p:nvPr/>
        </p:nvPicPr>
        <p:blipFill>
          <a:blip r:embed="rId3">
            <a:alphaModFix/>
          </a:blip>
          <a:stretch>
            <a:fillRect/>
          </a:stretch>
        </p:blipFill>
        <p:spPr>
          <a:xfrm>
            <a:off x="278960" y="1841308"/>
            <a:ext cx="2716500" cy="2716500"/>
          </a:xfrm>
          <a:prstGeom prst="rect">
            <a:avLst/>
          </a:prstGeom>
          <a:noFill/>
          <a:ln>
            <a:noFill/>
          </a:ln>
        </p:spPr>
      </p:pic>
      <p:pic>
        <p:nvPicPr>
          <p:cNvPr id="56" name="Google Shape;56;p13"/>
          <p:cNvPicPr preferRelativeResize="0"/>
          <p:nvPr/>
        </p:nvPicPr>
        <p:blipFill>
          <a:blip r:embed="rId4">
            <a:alphaModFix/>
          </a:blip>
          <a:stretch>
            <a:fillRect/>
          </a:stretch>
        </p:blipFill>
        <p:spPr>
          <a:xfrm>
            <a:off x="1667899" y="3857784"/>
            <a:ext cx="5632374" cy="5632376"/>
          </a:xfrm>
          <a:prstGeom prst="rect">
            <a:avLst/>
          </a:prstGeom>
          <a:noFill/>
          <a:ln>
            <a:noFill/>
          </a:ln>
        </p:spPr>
      </p:pic>
      <p:sp>
        <p:nvSpPr>
          <p:cNvPr id="57" name="Google Shape;57;p13"/>
          <p:cNvSpPr txBox="1"/>
          <p:nvPr/>
        </p:nvSpPr>
        <p:spPr>
          <a:xfrm>
            <a:off x="40200" y="773988"/>
            <a:ext cx="6941925" cy="985512"/>
          </a:xfrm>
          <a:prstGeom prst="rect">
            <a:avLst/>
          </a:prstGeom>
          <a:noFill/>
          <a:ln>
            <a:noFill/>
          </a:ln>
        </p:spPr>
        <p:txBody>
          <a:bodyPr spcFirstLastPara="1" wrap="square" lIns="91425" tIns="91425" rIns="91425" bIns="91425" anchor="t" anchorCtr="0">
            <a:noAutofit/>
          </a:bodyPr>
          <a:lstStyle/>
          <a:p>
            <a:pPr lvl="0">
              <a:lnSpc>
                <a:spcPct val="80000"/>
              </a:lnSpc>
            </a:pPr>
            <a:r>
              <a:rPr lang="en-GB" sz="3600" b="1" dirty="0">
                <a:solidFill>
                  <a:srgbClr val="5BB22C"/>
                </a:solidFill>
                <a:latin typeface="Prompt Black"/>
                <a:cs typeface="Prompt"/>
              </a:rPr>
              <a:t>Teaching and Learning Units (TLUs)</a:t>
            </a:r>
            <a:r>
              <a:rPr lang="it" sz="3600" dirty="0">
                <a:solidFill>
                  <a:srgbClr val="5BB22C"/>
                </a:solidFill>
                <a:latin typeface="Prompt Black"/>
                <a:ea typeface="Prompt Medium"/>
                <a:cs typeface="Prompt Medium"/>
                <a:sym typeface="Prompt Medium"/>
              </a:rPr>
              <a:t>  / Schemes of Learning </a:t>
            </a:r>
            <a:endParaRPr sz="3600" dirty="0">
              <a:solidFill>
                <a:srgbClr val="5BB22C"/>
              </a:solidFill>
              <a:latin typeface="Prompt Black"/>
              <a:ea typeface="Prompt Medium"/>
              <a:cs typeface="Prompt Medium"/>
              <a:sym typeface="Prompt Medium"/>
            </a:endParaRPr>
          </a:p>
        </p:txBody>
      </p:sp>
      <p:grpSp>
        <p:nvGrpSpPr>
          <p:cNvPr id="58" name="Google Shape;58;p13"/>
          <p:cNvGrpSpPr/>
          <p:nvPr/>
        </p:nvGrpSpPr>
        <p:grpSpPr>
          <a:xfrm>
            <a:off x="3685187" y="1765374"/>
            <a:ext cx="3500878" cy="3832305"/>
            <a:chOff x="2463700" y="3864000"/>
            <a:chExt cx="4329300" cy="4741100"/>
          </a:xfrm>
        </p:grpSpPr>
        <p:sp>
          <p:nvSpPr>
            <p:cNvPr id="59" name="Google Shape;59;p13"/>
            <p:cNvSpPr/>
            <p:nvPr/>
          </p:nvSpPr>
          <p:spPr>
            <a:xfrm>
              <a:off x="2463700" y="4275800"/>
              <a:ext cx="4329300" cy="4329300"/>
            </a:xfrm>
            <a:prstGeom prst="ellipse">
              <a:avLst/>
            </a:prstGeom>
            <a:solidFill>
              <a:srgbClr val="F3F3F3"/>
            </a:solidFill>
            <a:ln>
              <a:noFill/>
            </a:ln>
          </p:spPr>
          <p:txBody>
            <a:bodyPr spcFirstLastPara="1" wrap="square" lIns="91425" tIns="91425" rIns="91425" bIns="91425" anchor="ctr" anchorCtr="0">
              <a:noAutofit/>
            </a:bodyPr>
            <a:lstStyle/>
            <a:p>
              <a:pPr lvl="0">
                <a:lnSpc>
                  <a:spcPct val="115000"/>
                </a:lnSpc>
                <a:buClr>
                  <a:schemeClr val="dk1"/>
                </a:buClr>
                <a:buSzPts val="1100"/>
              </a:pPr>
              <a:endParaRPr dirty="0"/>
            </a:p>
          </p:txBody>
        </p:sp>
        <p:sp>
          <p:nvSpPr>
            <p:cNvPr id="60" name="Google Shape;60;p13"/>
            <p:cNvSpPr/>
            <p:nvPr/>
          </p:nvSpPr>
          <p:spPr>
            <a:xfrm>
              <a:off x="5171718" y="3864000"/>
              <a:ext cx="840231" cy="866029"/>
            </a:xfrm>
            <a:prstGeom prst="ellipse">
              <a:avLst/>
            </a:prstGeom>
            <a:solidFill>
              <a:srgbClr val="F3753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A</a:t>
              </a:r>
              <a:endParaRPr sz="3600" b="1" dirty="0">
                <a:solidFill>
                  <a:srgbClr val="FFFFFF"/>
                </a:solidFill>
                <a:latin typeface="Prompt"/>
                <a:ea typeface="Prompt"/>
                <a:cs typeface="Prompt"/>
                <a:sym typeface="Prompt"/>
              </a:endParaRPr>
            </a:p>
          </p:txBody>
        </p:sp>
      </p:grpSp>
      <p:pic>
        <p:nvPicPr>
          <p:cNvPr id="61" name="Google Shape;61;p13"/>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63" name="Google Shape;63;p13"/>
          <p:cNvGrpSpPr/>
          <p:nvPr/>
        </p:nvGrpSpPr>
        <p:grpSpPr>
          <a:xfrm>
            <a:off x="102949" y="5778214"/>
            <a:ext cx="4057455" cy="4284086"/>
            <a:chOff x="720000" y="1021364"/>
            <a:chExt cx="4557000" cy="4650936"/>
          </a:xfrm>
        </p:grpSpPr>
        <p:sp>
          <p:nvSpPr>
            <p:cNvPr id="64" name="Google Shape;64;p13"/>
            <p:cNvSpPr/>
            <p:nvPr/>
          </p:nvSpPr>
          <p:spPr>
            <a:xfrm>
              <a:off x="720000" y="1284200"/>
              <a:ext cx="4557000" cy="4388100"/>
            </a:xfrm>
            <a:prstGeom prst="ellipse">
              <a:avLst/>
            </a:prstGeom>
            <a:solidFill>
              <a:srgbClr val="E6E5E5"/>
            </a:solidFill>
            <a:ln>
              <a:noFill/>
            </a:ln>
          </p:spPr>
          <p:txBody>
            <a:bodyPr spcFirstLastPara="1" wrap="square" lIns="91425" tIns="91425" rIns="91425" bIns="91425" anchor="ctr" anchorCtr="0">
              <a:noAutofit/>
            </a:bodyPr>
            <a:lstStyle/>
            <a:p>
              <a:pPr lvl="0">
                <a:lnSpc>
                  <a:spcPct val="115000"/>
                </a:lnSpc>
              </a:pPr>
              <a:endParaRPr sz="1200" dirty="0">
                <a:solidFill>
                  <a:schemeClr val="dk1"/>
                </a:solidFill>
                <a:latin typeface="Raleway"/>
                <a:ea typeface="Raleway"/>
                <a:cs typeface="Raleway"/>
                <a:sym typeface="Raleway"/>
              </a:endParaRPr>
            </a:p>
          </p:txBody>
        </p:sp>
        <p:sp>
          <p:nvSpPr>
            <p:cNvPr id="65" name="Google Shape;65;p13"/>
            <p:cNvSpPr/>
            <p:nvPr/>
          </p:nvSpPr>
          <p:spPr>
            <a:xfrm>
              <a:off x="3390237" y="1021364"/>
              <a:ext cx="912888" cy="775169"/>
            </a:xfrm>
            <a:prstGeom prst="ellipse">
              <a:avLst/>
            </a:prstGeom>
            <a:solidFill>
              <a:srgbClr val="447D4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B</a:t>
              </a:r>
              <a:endParaRPr sz="3600" b="1" dirty="0">
                <a:solidFill>
                  <a:srgbClr val="FFFFFF"/>
                </a:solidFill>
                <a:latin typeface="Prompt"/>
                <a:ea typeface="Prompt"/>
                <a:cs typeface="Prompt"/>
                <a:sym typeface="Prompt"/>
              </a:endParaRPr>
            </a:p>
          </p:txBody>
        </p:sp>
      </p:grpSp>
      <p:sp>
        <p:nvSpPr>
          <p:cNvPr id="17" name="Google Shape;72;p5">
            <a:extLst>
              <a:ext uri="{FF2B5EF4-FFF2-40B4-BE49-F238E27FC236}">
                <a16:creationId xmlns:a16="http://schemas.microsoft.com/office/drawing/2014/main" id="{5A72A9FF-9CBA-470D-860E-11F55A3B9682}"/>
              </a:ext>
            </a:extLst>
          </p:cNvPr>
          <p:cNvSpPr txBox="1"/>
          <p:nvPr/>
        </p:nvSpPr>
        <p:spPr>
          <a:xfrm>
            <a:off x="722665" y="2458406"/>
            <a:ext cx="1757806" cy="739454"/>
          </a:xfrm>
          <a:prstGeom prst="rect">
            <a:avLst/>
          </a:prstGeom>
          <a:solidFill>
            <a:srgbClr val="5BB22C"/>
          </a:solidFill>
          <a:ln w="38100">
            <a:solidFill>
              <a:schemeClr val="tx1"/>
            </a:solidFill>
          </a:ln>
        </p:spPr>
        <p:txBody>
          <a:bodyPr spcFirstLastPara="1" wrap="square" lIns="91425" tIns="91425" rIns="91425" bIns="91425" anchor="ctr" anchorCtr="0">
            <a:noAutofit/>
          </a:bodyPr>
          <a:lstStyle/>
          <a:p>
            <a:pPr marR="0" lvl="0" algn="l" rtl="0">
              <a:lnSpc>
                <a:spcPct val="100000"/>
              </a:lnSpc>
              <a:spcBef>
                <a:spcPts val="0"/>
              </a:spcBef>
              <a:spcAft>
                <a:spcPts val="0"/>
              </a:spcAft>
              <a:buNone/>
            </a:pPr>
            <a:r>
              <a:rPr lang="en-GB" sz="1800" b="1" dirty="0">
                <a:solidFill>
                  <a:schemeClr val="tx1"/>
                </a:solidFill>
                <a:latin typeface="Prompt"/>
                <a:ea typeface="Prompt"/>
                <a:cs typeface="Prompt"/>
                <a:sym typeface="Prompt"/>
              </a:rPr>
              <a:t>Choose the global issue </a:t>
            </a:r>
            <a:endParaRPr sz="1800" b="1" dirty="0">
              <a:solidFill>
                <a:schemeClr val="tx1"/>
              </a:solidFill>
              <a:latin typeface="Prompt"/>
              <a:ea typeface="Prompt"/>
              <a:cs typeface="Prompt"/>
              <a:sym typeface="Prompt"/>
            </a:endParaRPr>
          </a:p>
        </p:txBody>
      </p:sp>
      <p:sp>
        <p:nvSpPr>
          <p:cNvPr id="19" name="Rectangle 18">
            <a:extLst>
              <a:ext uri="{FF2B5EF4-FFF2-40B4-BE49-F238E27FC236}">
                <a16:creationId xmlns:a16="http://schemas.microsoft.com/office/drawing/2014/main" id="{265BEE8E-FBD9-4F7D-8B5F-92B97AEE4887}"/>
              </a:ext>
            </a:extLst>
          </p:cNvPr>
          <p:cNvSpPr/>
          <p:nvPr/>
        </p:nvSpPr>
        <p:spPr>
          <a:xfrm>
            <a:off x="4695260" y="3425964"/>
            <a:ext cx="1756157" cy="700024"/>
          </a:xfrm>
          <a:prstGeom prst="rect">
            <a:avLst/>
          </a:prstGeom>
          <a:solidFill>
            <a:srgbClr val="5BB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50" b="1" dirty="0"/>
              <a:t>CLIMATE CHANGE</a:t>
            </a:r>
          </a:p>
        </p:txBody>
      </p:sp>
      <p:sp>
        <p:nvSpPr>
          <p:cNvPr id="20" name="Rectangle 19">
            <a:extLst>
              <a:ext uri="{FF2B5EF4-FFF2-40B4-BE49-F238E27FC236}">
                <a16:creationId xmlns:a16="http://schemas.microsoft.com/office/drawing/2014/main" id="{FB22046C-4D0B-485C-8168-06CF3BF18203}"/>
              </a:ext>
            </a:extLst>
          </p:cNvPr>
          <p:cNvSpPr/>
          <p:nvPr/>
        </p:nvSpPr>
        <p:spPr>
          <a:xfrm>
            <a:off x="943485" y="7296809"/>
            <a:ext cx="2170411" cy="1087500"/>
          </a:xfrm>
          <a:prstGeom prst="rect">
            <a:avLst/>
          </a:prstGeom>
          <a:solidFill>
            <a:srgbClr val="CE1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50" b="1" dirty="0"/>
              <a:t>TACKLING GENDER INEQUALITY</a:t>
            </a:r>
          </a:p>
        </p:txBody>
      </p:sp>
    </p:spTree>
    <p:extLst>
      <p:ext uri="{BB962C8B-B14F-4D97-AF65-F5344CB8AC3E}">
        <p14:creationId xmlns:p14="http://schemas.microsoft.com/office/powerpoint/2010/main" val="316613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751875" y="6519600"/>
            <a:ext cx="2257425" cy="2257425"/>
          </a:xfrm>
          <a:prstGeom prst="rect">
            <a:avLst/>
          </a:prstGeom>
          <a:noFill/>
          <a:ln>
            <a:noFill/>
          </a:ln>
        </p:spPr>
      </p:pic>
      <p:pic>
        <p:nvPicPr>
          <p:cNvPr id="55" name="Google Shape;55;p13"/>
          <p:cNvPicPr preferRelativeResize="0"/>
          <p:nvPr/>
        </p:nvPicPr>
        <p:blipFill>
          <a:blip r:embed="rId3">
            <a:alphaModFix/>
          </a:blip>
          <a:stretch>
            <a:fillRect/>
          </a:stretch>
        </p:blipFill>
        <p:spPr>
          <a:xfrm>
            <a:off x="310375" y="2139601"/>
            <a:ext cx="2716500" cy="2716500"/>
          </a:xfrm>
          <a:prstGeom prst="rect">
            <a:avLst/>
          </a:prstGeom>
          <a:noFill/>
          <a:ln>
            <a:noFill/>
          </a:ln>
        </p:spPr>
      </p:pic>
      <p:pic>
        <p:nvPicPr>
          <p:cNvPr id="56" name="Google Shape;56;p13"/>
          <p:cNvPicPr preferRelativeResize="0"/>
          <p:nvPr/>
        </p:nvPicPr>
        <p:blipFill>
          <a:blip r:embed="rId4">
            <a:alphaModFix/>
          </a:blip>
          <a:stretch>
            <a:fillRect/>
          </a:stretch>
        </p:blipFill>
        <p:spPr>
          <a:xfrm>
            <a:off x="1990938" y="4743093"/>
            <a:ext cx="5632374" cy="5632376"/>
          </a:xfrm>
          <a:prstGeom prst="rect">
            <a:avLst/>
          </a:prstGeom>
          <a:noFill/>
          <a:ln>
            <a:noFill/>
          </a:ln>
        </p:spPr>
      </p:pic>
      <p:sp>
        <p:nvSpPr>
          <p:cNvPr id="57" name="Google Shape;57;p13"/>
          <p:cNvSpPr txBox="1"/>
          <p:nvPr/>
        </p:nvSpPr>
        <p:spPr>
          <a:xfrm>
            <a:off x="40200" y="773988"/>
            <a:ext cx="6941925" cy="985512"/>
          </a:xfrm>
          <a:prstGeom prst="rect">
            <a:avLst/>
          </a:prstGeom>
          <a:noFill/>
          <a:ln>
            <a:noFill/>
          </a:ln>
        </p:spPr>
        <p:txBody>
          <a:bodyPr spcFirstLastPara="1" wrap="square" lIns="91425" tIns="91425" rIns="91425" bIns="91425" anchor="t" anchorCtr="0">
            <a:noAutofit/>
          </a:bodyPr>
          <a:lstStyle/>
          <a:p>
            <a:pPr lvl="0">
              <a:lnSpc>
                <a:spcPct val="80000"/>
              </a:lnSpc>
            </a:pPr>
            <a:r>
              <a:rPr lang="en-GB" sz="3600" b="1" dirty="0">
                <a:solidFill>
                  <a:srgbClr val="5BB22C"/>
                </a:solidFill>
                <a:latin typeface="Prompt Black"/>
                <a:cs typeface="Prompt"/>
              </a:rPr>
              <a:t>Teaching and Learning Units (TLUs)</a:t>
            </a:r>
            <a:r>
              <a:rPr lang="it" sz="3600" dirty="0">
                <a:solidFill>
                  <a:srgbClr val="5BB22C"/>
                </a:solidFill>
                <a:latin typeface="Prompt Black"/>
                <a:ea typeface="Prompt Medium"/>
                <a:cs typeface="Prompt Medium"/>
                <a:sym typeface="Prompt Medium"/>
              </a:rPr>
              <a:t>  / Schemes of Learning </a:t>
            </a:r>
            <a:endParaRPr sz="3600" dirty="0">
              <a:solidFill>
                <a:srgbClr val="5BB22C"/>
              </a:solidFill>
              <a:latin typeface="Prompt Black"/>
              <a:ea typeface="Prompt Medium"/>
              <a:cs typeface="Prompt Medium"/>
              <a:sym typeface="Prompt Medium"/>
            </a:endParaRPr>
          </a:p>
        </p:txBody>
      </p:sp>
      <p:grpSp>
        <p:nvGrpSpPr>
          <p:cNvPr id="58" name="Google Shape;58;p13"/>
          <p:cNvGrpSpPr/>
          <p:nvPr/>
        </p:nvGrpSpPr>
        <p:grpSpPr>
          <a:xfrm>
            <a:off x="3481645" y="1759500"/>
            <a:ext cx="3616385" cy="3969105"/>
            <a:chOff x="2463700" y="3864000"/>
            <a:chExt cx="4329300" cy="4741100"/>
          </a:xfrm>
        </p:grpSpPr>
        <p:sp>
          <p:nvSpPr>
            <p:cNvPr id="59" name="Google Shape;59;p13"/>
            <p:cNvSpPr/>
            <p:nvPr/>
          </p:nvSpPr>
          <p:spPr>
            <a:xfrm>
              <a:off x="2463700" y="4275800"/>
              <a:ext cx="4329300" cy="4329300"/>
            </a:xfrm>
            <a:prstGeom prst="ellipse">
              <a:avLst/>
            </a:prstGeom>
            <a:solidFill>
              <a:srgbClr val="F3F3F3"/>
            </a:solidFill>
            <a:ln>
              <a:noFill/>
            </a:ln>
          </p:spPr>
          <p:txBody>
            <a:bodyPr spcFirstLastPara="1" wrap="square" lIns="91425" tIns="91425" rIns="91425" bIns="91425" anchor="ctr" anchorCtr="0">
              <a:noAutofit/>
            </a:bodyPr>
            <a:lstStyle/>
            <a:p>
              <a:pPr lvl="0">
                <a:lnSpc>
                  <a:spcPct val="115000"/>
                </a:lnSpc>
                <a:buClr>
                  <a:schemeClr val="dk1"/>
                </a:buClr>
                <a:buSzPts val="1100"/>
              </a:pPr>
              <a:endParaRPr dirty="0"/>
            </a:p>
          </p:txBody>
        </p:sp>
        <p:sp>
          <p:nvSpPr>
            <p:cNvPr id="60" name="Google Shape;60;p13"/>
            <p:cNvSpPr/>
            <p:nvPr/>
          </p:nvSpPr>
          <p:spPr>
            <a:xfrm>
              <a:off x="5096277" y="3864000"/>
              <a:ext cx="915673" cy="878646"/>
            </a:xfrm>
            <a:prstGeom prst="ellipse">
              <a:avLst/>
            </a:prstGeom>
            <a:solidFill>
              <a:srgbClr val="8D153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Prompt"/>
                  <a:ea typeface="Prompt"/>
                  <a:cs typeface="Prompt"/>
                  <a:sym typeface="Prompt"/>
                </a:rPr>
                <a:t>C</a:t>
              </a:r>
              <a:endParaRPr sz="3600" b="1" dirty="0">
                <a:solidFill>
                  <a:srgbClr val="FFFFFF"/>
                </a:solidFill>
                <a:latin typeface="Prompt"/>
                <a:ea typeface="Prompt"/>
                <a:cs typeface="Prompt"/>
                <a:sym typeface="Prompt"/>
              </a:endParaRPr>
            </a:p>
          </p:txBody>
        </p:sp>
      </p:grpSp>
      <p:pic>
        <p:nvPicPr>
          <p:cNvPr id="61" name="Google Shape;61;p13"/>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63" name="Google Shape;63;p13"/>
          <p:cNvGrpSpPr/>
          <p:nvPr/>
        </p:nvGrpSpPr>
        <p:grpSpPr>
          <a:xfrm>
            <a:off x="93558" y="5835819"/>
            <a:ext cx="3794759" cy="4313888"/>
            <a:chOff x="692049" y="785607"/>
            <a:chExt cx="4557000" cy="4804049"/>
          </a:xfrm>
        </p:grpSpPr>
        <p:sp>
          <p:nvSpPr>
            <p:cNvPr id="64" name="Google Shape;64;p13"/>
            <p:cNvSpPr/>
            <p:nvPr/>
          </p:nvSpPr>
          <p:spPr>
            <a:xfrm>
              <a:off x="692049" y="1201556"/>
              <a:ext cx="4557000" cy="4388100"/>
            </a:xfrm>
            <a:prstGeom prst="ellipse">
              <a:avLst/>
            </a:prstGeom>
            <a:solidFill>
              <a:srgbClr val="E6E5E5"/>
            </a:solidFill>
            <a:ln>
              <a:noFill/>
            </a:ln>
          </p:spPr>
          <p:txBody>
            <a:bodyPr spcFirstLastPara="1" wrap="square" lIns="91425" tIns="91425" rIns="91425" bIns="91425" anchor="ctr" anchorCtr="0">
              <a:noAutofit/>
            </a:bodyPr>
            <a:lstStyle/>
            <a:p>
              <a:pPr lvl="0">
                <a:lnSpc>
                  <a:spcPct val="115000"/>
                </a:lnSpc>
              </a:pPr>
              <a:endParaRPr sz="1200" dirty="0">
                <a:solidFill>
                  <a:schemeClr val="dk1"/>
                </a:solidFill>
                <a:latin typeface="Raleway"/>
                <a:ea typeface="Raleway"/>
                <a:cs typeface="Raleway"/>
                <a:sym typeface="Raleway"/>
              </a:endParaRPr>
            </a:p>
          </p:txBody>
        </p:sp>
        <p:sp>
          <p:nvSpPr>
            <p:cNvPr id="65" name="Google Shape;65;p13"/>
            <p:cNvSpPr/>
            <p:nvPr/>
          </p:nvSpPr>
          <p:spPr>
            <a:xfrm>
              <a:off x="3324879" y="785607"/>
              <a:ext cx="846570" cy="799866"/>
            </a:xfrm>
            <a:prstGeom prst="ellipse">
              <a:avLst/>
            </a:prstGeom>
            <a:solidFill>
              <a:srgbClr val="33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D</a:t>
              </a:r>
              <a:endParaRPr sz="3600" b="1" dirty="0">
                <a:solidFill>
                  <a:srgbClr val="FFFFFF"/>
                </a:solidFill>
                <a:latin typeface="Prompt"/>
                <a:ea typeface="Prompt"/>
                <a:cs typeface="Prompt"/>
                <a:sym typeface="Prompt"/>
              </a:endParaRPr>
            </a:p>
          </p:txBody>
        </p:sp>
      </p:grpSp>
      <p:sp>
        <p:nvSpPr>
          <p:cNvPr id="17" name="Google Shape;72;p5">
            <a:extLst>
              <a:ext uri="{FF2B5EF4-FFF2-40B4-BE49-F238E27FC236}">
                <a16:creationId xmlns:a16="http://schemas.microsoft.com/office/drawing/2014/main" id="{5A72A9FF-9CBA-470D-860E-11F55A3B9682}"/>
              </a:ext>
            </a:extLst>
          </p:cNvPr>
          <p:cNvSpPr txBox="1"/>
          <p:nvPr/>
        </p:nvSpPr>
        <p:spPr>
          <a:xfrm>
            <a:off x="751468" y="2831027"/>
            <a:ext cx="1757806" cy="739454"/>
          </a:xfrm>
          <a:prstGeom prst="rect">
            <a:avLst/>
          </a:prstGeom>
          <a:solidFill>
            <a:srgbClr val="5BB22C"/>
          </a:solidFill>
          <a:ln w="38100">
            <a:solidFill>
              <a:schemeClr val="tx1"/>
            </a:solidFill>
          </a:ln>
        </p:spPr>
        <p:txBody>
          <a:bodyPr spcFirstLastPara="1" wrap="square" lIns="91425" tIns="91425" rIns="91425" bIns="91425" anchor="ctr" anchorCtr="0">
            <a:noAutofit/>
          </a:bodyPr>
          <a:lstStyle/>
          <a:p>
            <a:pPr marR="0" lvl="0" algn="l" rtl="0">
              <a:lnSpc>
                <a:spcPct val="100000"/>
              </a:lnSpc>
              <a:spcBef>
                <a:spcPts val="0"/>
              </a:spcBef>
              <a:spcAft>
                <a:spcPts val="0"/>
              </a:spcAft>
              <a:buNone/>
            </a:pPr>
            <a:r>
              <a:rPr lang="en-GB" sz="1800" b="1" dirty="0">
                <a:solidFill>
                  <a:schemeClr val="tx1"/>
                </a:solidFill>
                <a:latin typeface="Prompt"/>
                <a:ea typeface="Prompt"/>
                <a:cs typeface="Prompt"/>
                <a:sym typeface="Prompt"/>
              </a:rPr>
              <a:t>Choose the global issue </a:t>
            </a:r>
            <a:endParaRPr sz="1800" b="1" dirty="0">
              <a:solidFill>
                <a:schemeClr val="tx1"/>
              </a:solidFill>
              <a:latin typeface="Prompt"/>
              <a:ea typeface="Prompt"/>
              <a:cs typeface="Prompt"/>
              <a:sym typeface="Prompt"/>
            </a:endParaRPr>
          </a:p>
        </p:txBody>
      </p:sp>
      <p:pic>
        <p:nvPicPr>
          <p:cNvPr id="15" name="Picture 14">
            <a:extLst>
              <a:ext uri="{FF2B5EF4-FFF2-40B4-BE49-F238E27FC236}">
                <a16:creationId xmlns:a16="http://schemas.microsoft.com/office/drawing/2014/main" id="{C7C68D07-4738-4516-AB80-B7FBCA0E6C17}"/>
              </a:ext>
            </a:extLst>
          </p:cNvPr>
          <p:cNvPicPr>
            <a:picLocks noChangeAspect="1"/>
          </p:cNvPicPr>
          <p:nvPr/>
        </p:nvPicPr>
        <p:blipFill>
          <a:blip r:embed="rId6"/>
          <a:stretch>
            <a:fillRect/>
          </a:stretch>
        </p:blipFill>
        <p:spPr>
          <a:xfrm>
            <a:off x="822166" y="7447114"/>
            <a:ext cx="2150316" cy="1222090"/>
          </a:xfrm>
          <a:prstGeom prst="rect">
            <a:avLst/>
          </a:prstGeom>
        </p:spPr>
      </p:pic>
      <p:pic>
        <p:nvPicPr>
          <p:cNvPr id="16" name="Picture 15">
            <a:extLst>
              <a:ext uri="{FF2B5EF4-FFF2-40B4-BE49-F238E27FC236}">
                <a16:creationId xmlns:a16="http://schemas.microsoft.com/office/drawing/2014/main" id="{EAD65227-F898-41C1-B6FB-38F2BA44FD99}"/>
              </a:ext>
            </a:extLst>
          </p:cNvPr>
          <p:cNvPicPr>
            <a:picLocks noChangeAspect="1"/>
          </p:cNvPicPr>
          <p:nvPr/>
        </p:nvPicPr>
        <p:blipFill>
          <a:blip r:embed="rId7"/>
          <a:stretch>
            <a:fillRect/>
          </a:stretch>
        </p:blipFill>
        <p:spPr>
          <a:xfrm>
            <a:off x="4275186" y="3286071"/>
            <a:ext cx="2170411" cy="1332054"/>
          </a:xfrm>
          <a:prstGeom prst="rect">
            <a:avLst/>
          </a:prstGeom>
        </p:spPr>
      </p:pic>
    </p:spTree>
    <p:extLst>
      <p:ext uri="{BB962C8B-B14F-4D97-AF65-F5344CB8AC3E}">
        <p14:creationId xmlns:p14="http://schemas.microsoft.com/office/powerpoint/2010/main" val="1411838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0" y="886824"/>
            <a:ext cx="3376034" cy="2914594"/>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283600" y="119953"/>
            <a:ext cx="1388900" cy="600047"/>
          </a:xfrm>
          <a:prstGeom prst="rect">
            <a:avLst/>
          </a:prstGeom>
          <a:noFill/>
          <a:ln>
            <a:noFill/>
          </a:ln>
        </p:spPr>
      </p:pic>
      <p:grpSp>
        <p:nvGrpSpPr>
          <p:cNvPr id="76" name="Google Shape;76;p14"/>
          <p:cNvGrpSpPr/>
          <p:nvPr/>
        </p:nvGrpSpPr>
        <p:grpSpPr>
          <a:xfrm>
            <a:off x="2792300" y="498021"/>
            <a:ext cx="4557000" cy="4931761"/>
            <a:chOff x="1191378" y="720000"/>
            <a:chExt cx="3877107" cy="4406703"/>
          </a:xfrm>
        </p:grpSpPr>
        <p:sp>
          <p:nvSpPr>
            <p:cNvPr id="77" name="Google Shape;77;p14"/>
            <p:cNvSpPr/>
            <p:nvPr/>
          </p:nvSpPr>
          <p:spPr>
            <a:xfrm>
              <a:off x="1191378" y="1228400"/>
              <a:ext cx="3877107" cy="3898303"/>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951711" y="720000"/>
              <a:ext cx="810389" cy="926238"/>
            </a:xfrm>
            <a:prstGeom prst="ellipse">
              <a:avLst/>
            </a:prstGeom>
            <a:solidFill>
              <a:srgbClr val="F8B7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3</a:t>
              </a:r>
              <a:endParaRPr sz="3600" b="1" dirty="0">
                <a:solidFill>
                  <a:srgbClr val="FFFFFF"/>
                </a:solidFill>
                <a:latin typeface="Prompt"/>
                <a:ea typeface="Prompt"/>
                <a:cs typeface="Prompt"/>
                <a:sym typeface="Prompt"/>
              </a:endParaRPr>
            </a:p>
          </p:txBody>
        </p:sp>
      </p:grpSp>
      <p:grpSp>
        <p:nvGrpSpPr>
          <p:cNvPr id="79" name="Google Shape;79;p14"/>
          <p:cNvGrpSpPr/>
          <p:nvPr/>
        </p:nvGrpSpPr>
        <p:grpSpPr>
          <a:xfrm>
            <a:off x="174191" y="5829466"/>
            <a:ext cx="4540272" cy="4509913"/>
            <a:chOff x="619998" y="794002"/>
            <a:chExt cx="4989300" cy="5199689"/>
          </a:xfrm>
        </p:grpSpPr>
        <p:sp>
          <p:nvSpPr>
            <p:cNvPr id="80" name="Google Shape;80;p14"/>
            <p:cNvSpPr/>
            <p:nvPr/>
          </p:nvSpPr>
          <p:spPr>
            <a:xfrm>
              <a:off x="619998" y="1052991"/>
              <a:ext cx="4989300" cy="4940700"/>
            </a:xfrm>
            <a:prstGeom prst="ellipse">
              <a:avLst/>
            </a:prstGeom>
            <a:solidFill>
              <a:srgbClr val="F3F3F3"/>
            </a:solidFill>
            <a:ln>
              <a:noFill/>
            </a:ln>
          </p:spPr>
          <p:txBody>
            <a:bodyPr spcFirstLastPara="1" wrap="square" lIns="91425" tIns="91425" rIns="91425" bIns="91425" anchor="ctr" anchorCtr="0">
              <a:noAutofit/>
            </a:bodyPr>
            <a:lstStyle/>
            <a:p>
              <a:pPr lvl="0"/>
              <a:endParaRPr sz="1200" dirty="0">
                <a:solidFill>
                  <a:schemeClr val="dk1"/>
                </a:solidFill>
                <a:latin typeface="Raleway"/>
                <a:sym typeface="Raleway"/>
              </a:endParaRPr>
            </a:p>
          </p:txBody>
        </p:sp>
        <p:sp>
          <p:nvSpPr>
            <p:cNvPr id="81" name="Google Shape;81;p14"/>
            <p:cNvSpPr/>
            <p:nvPr/>
          </p:nvSpPr>
          <p:spPr>
            <a:xfrm>
              <a:off x="3593804" y="794002"/>
              <a:ext cx="802258" cy="991321"/>
            </a:xfrm>
            <a:prstGeom prst="ellipse">
              <a:avLst/>
            </a:prstGeom>
            <a:solidFill>
              <a:srgbClr val="F14D3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4</a:t>
              </a:r>
              <a:endParaRPr sz="3600" b="1" dirty="0">
                <a:solidFill>
                  <a:srgbClr val="FFFFFF"/>
                </a:solidFill>
                <a:latin typeface="Prompt"/>
                <a:ea typeface="Prompt"/>
                <a:cs typeface="Prompt"/>
                <a:sym typeface="Prompt"/>
              </a:endParaRPr>
            </a:p>
          </p:txBody>
        </p:sp>
      </p:grpSp>
      <p:sp>
        <p:nvSpPr>
          <p:cNvPr id="15" name="TextBox 14">
            <a:extLst>
              <a:ext uri="{FF2B5EF4-FFF2-40B4-BE49-F238E27FC236}">
                <a16:creationId xmlns:a16="http://schemas.microsoft.com/office/drawing/2014/main" id="{09934C31-34B0-4FB0-93EA-610E564226AD}"/>
              </a:ext>
            </a:extLst>
          </p:cNvPr>
          <p:cNvSpPr txBox="1"/>
          <p:nvPr/>
        </p:nvSpPr>
        <p:spPr>
          <a:xfrm>
            <a:off x="3330025" y="1534620"/>
            <a:ext cx="3654165" cy="3570208"/>
          </a:xfrm>
          <a:prstGeom prst="rect">
            <a:avLst/>
          </a:prstGeom>
          <a:noFill/>
        </p:spPr>
        <p:txBody>
          <a:bodyPr wrap="square">
            <a:spAutoFit/>
          </a:bodyPr>
          <a:lstStyle/>
          <a:p>
            <a:pPr marL="285750" indent="-285750">
              <a:buFont typeface="Wingdings" panose="05000000000000000000" pitchFamily="2" charset="2"/>
              <a:buChar char="v"/>
            </a:pPr>
            <a:r>
              <a:rPr lang="en-GB" sz="1800" b="1" i="0" u="none" strike="noStrike" baseline="0" dirty="0">
                <a:solidFill>
                  <a:srgbClr val="000000"/>
                </a:solidFill>
                <a:latin typeface="Prompt  black "/>
              </a:rPr>
              <a:t>Saving Teacher Time- </a:t>
            </a:r>
            <a:r>
              <a:rPr lang="en-GB" i="0" u="none" strike="noStrike" baseline="0" dirty="0">
                <a:solidFill>
                  <a:srgbClr val="000000"/>
                </a:solidFill>
                <a:latin typeface="Prompt  black "/>
              </a:rPr>
              <a:t> lessons that provide topical, relevant information with engaging stimulus. </a:t>
            </a:r>
            <a:endParaRPr lang="en-GB" b="1" dirty="0">
              <a:latin typeface="Prompt  black "/>
            </a:endParaRPr>
          </a:p>
          <a:p>
            <a:pPr marL="285750" indent="-285750">
              <a:buFont typeface="Wingdings" panose="05000000000000000000" pitchFamily="2" charset="2"/>
              <a:buChar char="v"/>
            </a:pPr>
            <a:r>
              <a:rPr lang="en-GB" sz="1800" b="1" i="0" u="none" strike="noStrike" baseline="0" dirty="0">
                <a:solidFill>
                  <a:srgbClr val="000000"/>
                </a:solidFill>
                <a:latin typeface="Prompt  black "/>
              </a:rPr>
              <a:t>Complete lessons ready to go</a:t>
            </a:r>
            <a:r>
              <a:rPr lang="en-GB" b="1" i="0" u="none" strike="noStrike" baseline="0" dirty="0">
                <a:solidFill>
                  <a:srgbClr val="000000"/>
                </a:solidFill>
                <a:latin typeface="Prompt  black "/>
              </a:rPr>
              <a:t>. </a:t>
            </a:r>
            <a:r>
              <a:rPr lang="en-GB" i="0" u="none" strike="noStrike" baseline="0" dirty="0">
                <a:solidFill>
                  <a:srgbClr val="000000"/>
                </a:solidFill>
                <a:latin typeface="Prompt  black "/>
              </a:rPr>
              <a:t>Teachers will have a lesson from start to finish that includes, facts, images and  interactive activities. </a:t>
            </a:r>
          </a:p>
          <a:p>
            <a:pPr marL="285750" indent="-285750">
              <a:buFont typeface="Wingdings" panose="05000000000000000000" pitchFamily="2" charset="2"/>
              <a:buChar char="v"/>
            </a:pPr>
            <a:r>
              <a:rPr lang="en-GB" sz="1800" b="1" dirty="0">
                <a:latin typeface="Prompt Black"/>
              </a:rPr>
              <a:t>Choices</a:t>
            </a:r>
            <a:r>
              <a:rPr lang="en-GB" sz="1400" b="1" dirty="0">
                <a:latin typeface="Prompt Black"/>
              </a:rPr>
              <a:t> </a:t>
            </a:r>
            <a:r>
              <a:rPr lang="en-GB" sz="1400" dirty="0">
                <a:latin typeface="Prompt Black"/>
              </a:rPr>
              <a:t>Each lesson can be delivered as a separate session or you can pick and adapt   to fit the needs of your pupils and the school context.</a:t>
            </a:r>
            <a:endParaRPr lang="en-GB" i="0" u="none" strike="noStrike" baseline="0" dirty="0">
              <a:solidFill>
                <a:srgbClr val="000000"/>
              </a:solidFill>
              <a:latin typeface="Prompt  black "/>
            </a:endParaRPr>
          </a:p>
          <a:p>
            <a:pPr marL="285750" indent="-285750">
              <a:buFont typeface="Wingdings" panose="05000000000000000000" pitchFamily="2" charset="2"/>
              <a:buChar char="v"/>
            </a:pPr>
            <a:r>
              <a:rPr lang="en-GB" sz="1800" b="1" dirty="0">
                <a:latin typeface="Prompt  black "/>
              </a:rPr>
              <a:t>Easy to use. </a:t>
            </a:r>
            <a:r>
              <a:rPr lang="en-GB" dirty="0">
                <a:latin typeface="Prompt  black "/>
              </a:rPr>
              <a:t>Each lesson is presented on a power point with additional pupil worksheets . Limited photocopying is needed. </a:t>
            </a:r>
            <a:endParaRPr lang="en-GB" i="0" u="none" strike="noStrike" baseline="0" dirty="0">
              <a:solidFill>
                <a:srgbClr val="000000"/>
              </a:solidFill>
              <a:latin typeface="Prompt  black "/>
            </a:endParaRPr>
          </a:p>
        </p:txBody>
      </p:sp>
      <p:sp>
        <p:nvSpPr>
          <p:cNvPr id="17" name="TextBox 16">
            <a:extLst>
              <a:ext uri="{FF2B5EF4-FFF2-40B4-BE49-F238E27FC236}">
                <a16:creationId xmlns:a16="http://schemas.microsoft.com/office/drawing/2014/main" id="{8E998EE0-7AF2-42ED-9EE5-0340E4DA544A}"/>
              </a:ext>
            </a:extLst>
          </p:cNvPr>
          <p:cNvSpPr txBox="1"/>
          <p:nvPr/>
        </p:nvSpPr>
        <p:spPr>
          <a:xfrm>
            <a:off x="607237" y="6879360"/>
            <a:ext cx="3721526" cy="2893100"/>
          </a:xfrm>
          <a:prstGeom prst="rect">
            <a:avLst/>
          </a:prstGeom>
          <a:noFill/>
        </p:spPr>
        <p:txBody>
          <a:bodyPr wrap="square">
            <a:spAutoFit/>
          </a:bodyPr>
          <a:lstStyle/>
          <a:p>
            <a:r>
              <a:rPr lang="en-GB" sz="1800" b="1" i="0" u="none" strike="noStrike" baseline="0" dirty="0">
                <a:solidFill>
                  <a:srgbClr val="000000"/>
                </a:solidFill>
                <a:latin typeface="Prompt Black"/>
              </a:rPr>
              <a:t>How will these lessons benefit </a:t>
            </a:r>
            <a:r>
              <a:rPr lang="en-GB" sz="1800" b="1" dirty="0">
                <a:latin typeface="Prompt Black"/>
              </a:rPr>
              <a:t>young people? </a:t>
            </a:r>
          </a:p>
          <a:p>
            <a:pPr marL="285750" indent="-285750">
              <a:buFont typeface="Wingdings" panose="05000000000000000000" pitchFamily="2" charset="2"/>
              <a:buChar char="v"/>
            </a:pPr>
            <a:r>
              <a:rPr lang="en-GB" sz="1800" b="1" i="0" u="none" strike="noStrike" baseline="0" dirty="0">
                <a:solidFill>
                  <a:srgbClr val="000000"/>
                </a:solidFill>
                <a:latin typeface="Prompt Black"/>
              </a:rPr>
              <a:t>Encouraging thought , reflection and action. </a:t>
            </a:r>
            <a:r>
              <a:rPr lang="en-GB" sz="1800" dirty="0">
                <a:latin typeface="Prompt Black"/>
              </a:rPr>
              <a:t>I</a:t>
            </a:r>
            <a:r>
              <a:rPr lang="en-GB" sz="1400" i="0" u="none" strike="noStrike" baseline="0" dirty="0">
                <a:solidFill>
                  <a:srgbClr val="000000"/>
                </a:solidFill>
                <a:latin typeface="Prompt Black"/>
              </a:rPr>
              <a:t>nformation and stimulus  is presented in a way that encourages pupils to get engaged. </a:t>
            </a:r>
          </a:p>
          <a:p>
            <a:pPr marL="285750" indent="-285750">
              <a:buFont typeface="Wingdings" panose="05000000000000000000" pitchFamily="2" charset="2"/>
              <a:buChar char="v"/>
            </a:pPr>
            <a:r>
              <a:rPr lang="en-GB" sz="1800" b="1" i="0" u="none" strike="noStrike" baseline="0" dirty="0">
                <a:solidFill>
                  <a:srgbClr val="000000"/>
                </a:solidFill>
                <a:latin typeface="Prompt Black"/>
              </a:rPr>
              <a:t>Foster Understanding  that the Global Goals </a:t>
            </a:r>
            <a:r>
              <a:rPr lang="en-GB" sz="1800" b="1" dirty="0">
                <a:latin typeface="Prompt Black"/>
              </a:rPr>
              <a:t>could </a:t>
            </a:r>
            <a:r>
              <a:rPr lang="en-GB" sz="1800" b="1" i="0" u="none" strike="noStrike" baseline="0" dirty="0">
                <a:solidFill>
                  <a:srgbClr val="000000"/>
                </a:solidFill>
                <a:latin typeface="Prompt Black"/>
              </a:rPr>
              <a:t>make the world a better place. </a:t>
            </a:r>
            <a:r>
              <a:rPr lang="en-GB" sz="1400" i="0" u="none" strike="noStrike" baseline="0" dirty="0">
                <a:solidFill>
                  <a:srgbClr val="000000"/>
                </a:solidFill>
                <a:latin typeface="Prompt Black"/>
              </a:rPr>
              <a:t>Pupils are helped to understand  the value of the SDGs to them and the wider world </a:t>
            </a:r>
            <a:r>
              <a:rPr lang="en-GB" sz="1400" i="0" u="none" strike="noStrike" baseline="0" dirty="0">
                <a:solidFill>
                  <a:srgbClr val="000000"/>
                </a:solidFill>
                <a:latin typeface="Prompt "/>
              </a:rPr>
              <a:t>.</a:t>
            </a:r>
            <a:endParaRPr lang="en-GB" dirty="0">
              <a:latin typeface="Prompt "/>
            </a:endParaRPr>
          </a:p>
        </p:txBody>
      </p:sp>
      <p:sp>
        <p:nvSpPr>
          <p:cNvPr id="16" name="TextBox 15">
            <a:extLst>
              <a:ext uri="{FF2B5EF4-FFF2-40B4-BE49-F238E27FC236}">
                <a16:creationId xmlns:a16="http://schemas.microsoft.com/office/drawing/2014/main" id="{F1EDAD9D-1F0E-4A9C-8B82-93258051E3FD}"/>
              </a:ext>
            </a:extLst>
          </p:cNvPr>
          <p:cNvSpPr txBox="1"/>
          <p:nvPr/>
        </p:nvSpPr>
        <p:spPr>
          <a:xfrm>
            <a:off x="283600" y="1715096"/>
            <a:ext cx="2703249" cy="646331"/>
          </a:xfrm>
          <a:prstGeom prst="rect">
            <a:avLst/>
          </a:prstGeom>
          <a:solidFill>
            <a:srgbClr val="5BB22C"/>
          </a:solidFill>
          <a:ln w="38100">
            <a:solidFill>
              <a:schemeClr val="tx1"/>
            </a:solidFill>
          </a:ln>
        </p:spPr>
        <p:txBody>
          <a:bodyPr wrap="square">
            <a:spAutoFit/>
          </a:bodyPr>
          <a:lstStyle/>
          <a:p>
            <a:r>
              <a:rPr lang="en-GB" sz="1800" b="1" i="0" u="none" strike="noStrike" baseline="0" dirty="0">
                <a:solidFill>
                  <a:srgbClr val="000000"/>
                </a:solidFill>
                <a:latin typeface="Prompt "/>
              </a:rPr>
              <a:t>How will this resource help teachers?</a:t>
            </a:r>
          </a:p>
        </p:txBody>
      </p:sp>
      <p:sp>
        <p:nvSpPr>
          <p:cNvPr id="18" name="TextBox 17">
            <a:extLst>
              <a:ext uri="{FF2B5EF4-FFF2-40B4-BE49-F238E27FC236}">
                <a16:creationId xmlns:a16="http://schemas.microsoft.com/office/drawing/2014/main" id="{46509A52-9C43-4E51-8C3C-56B6A6D9FEE0}"/>
              </a:ext>
            </a:extLst>
          </p:cNvPr>
          <p:cNvSpPr txBox="1"/>
          <p:nvPr/>
        </p:nvSpPr>
        <p:spPr>
          <a:xfrm>
            <a:off x="4953351" y="8325910"/>
            <a:ext cx="2503763" cy="1969770"/>
          </a:xfrm>
          <a:prstGeom prst="rect">
            <a:avLst/>
          </a:prstGeom>
          <a:solidFill>
            <a:srgbClr val="5BB22C"/>
          </a:solidFill>
          <a:ln w="31750">
            <a:solidFill>
              <a:schemeClr val="tx1"/>
            </a:solidFill>
          </a:ln>
        </p:spPr>
        <p:txBody>
          <a:bodyPr wrap="square">
            <a:spAutoFit/>
          </a:bodyPr>
          <a:lstStyle/>
          <a:p>
            <a:pPr marL="285750" indent="-285750">
              <a:buFont typeface="Wingdings" panose="05000000000000000000" pitchFamily="2" charset="2"/>
              <a:buChar char="v"/>
            </a:pPr>
            <a:endParaRPr lang="en-GB" dirty="0">
              <a:latin typeface="Prompt Black"/>
            </a:endParaRPr>
          </a:p>
          <a:p>
            <a:r>
              <a:rPr lang="en-GB" sz="1800" b="1" i="0" u="none" strike="noStrike" baseline="0" dirty="0">
                <a:solidFill>
                  <a:srgbClr val="000000"/>
                </a:solidFill>
                <a:latin typeface="Prompt Black"/>
              </a:rPr>
              <a:t>Through these lessons young people are invited to really think about the critical issues that face the world as we move towards 2030.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209017" y="10160242"/>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214888" y="1232069"/>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074895" y="1541900"/>
            <a:ext cx="4390888" cy="830997"/>
          </a:xfrm>
          <a:prstGeom prst="rect">
            <a:avLst/>
          </a:prstGeom>
          <a:noFill/>
        </p:spPr>
        <p:txBody>
          <a:bodyPr wrap="square">
            <a:spAutoFit/>
          </a:bodyPr>
          <a:lstStyle/>
          <a:p>
            <a:pPr algn="ctr"/>
            <a:r>
              <a:rPr lang="en-US" sz="2400" b="1" dirty="0">
                <a:solidFill>
                  <a:schemeClr val="tx1"/>
                </a:solidFill>
                <a:latin typeface="Prompt Black"/>
              </a:rPr>
              <a:t> Are you ready? </a:t>
            </a:r>
          </a:p>
          <a:p>
            <a:pPr algn="ctr"/>
            <a:r>
              <a:rPr lang="en-US" sz="2400" b="1" dirty="0">
                <a:solidFill>
                  <a:schemeClr val="tx1"/>
                </a:solidFill>
                <a:latin typeface="Prompt Black"/>
              </a:rPr>
              <a:t>Getting Started </a:t>
            </a:r>
          </a:p>
        </p:txBody>
      </p:sp>
      <p:pic>
        <p:nvPicPr>
          <p:cNvPr id="5" name="Picture 4">
            <a:extLst>
              <a:ext uri="{FF2B5EF4-FFF2-40B4-BE49-F238E27FC236}">
                <a16:creationId xmlns:a16="http://schemas.microsoft.com/office/drawing/2014/main" id="{436D66B0-077E-42F8-95C3-D3266042D486}"/>
              </a:ext>
            </a:extLst>
          </p:cNvPr>
          <p:cNvPicPr>
            <a:picLocks noChangeAspect="1"/>
          </p:cNvPicPr>
          <p:nvPr/>
        </p:nvPicPr>
        <p:blipFill>
          <a:blip r:embed="rId4"/>
          <a:stretch>
            <a:fillRect/>
          </a:stretch>
        </p:blipFill>
        <p:spPr>
          <a:xfrm>
            <a:off x="4553158" y="7163586"/>
            <a:ext cx="2658086" cy="2609314"/>
          </a:xfrm>
          <a:prstGeom prst="rect">
            <a:avLst/>
          </a:prstGeom>
        </p:spPr>
      </p:pic>
      <p:sp>
        <p:nvSpPr>
          <p:cNvPr id="21" name="TextBox 20">
            <a:extLst>
              <a:ext uri="{FF2B5EF4-FFF2-40B4-BE49-F238E27FC236}">
                <a16:creationId xmlns:a16="http://schemas.microsoft.com/office/drawing/2014/main" id="{55DC11BD-2096-4CE4-9E95-F54679DF22F7}"/>
              </a:ext>
            </a:extLst>
          </p:cNvPr>
          <p:cNvSpPr txBox="1"/>
          <p:nvPr/>
        </p:nvSpPr>
        <p:spPr>
          <a:xfrm>
            <a:off x="1635965" y="2720954"/>
            <a:ext cx="4485661" cy="400110"/>
          </a:xfrm>
          <a:prstGeom prst="rect">
            <a:avLst/>
          </a:prstGeom>
          <a:noFill/>
        </p:spPr>
        <p:txBody>
          <a:bodyPr wrap="square">
            <a:spAutoFit/>
          </a:bodyPr>
          <a:lstStyle/>
          <a:p>
            <a:r>
              <a:rPr lang="en-US" sz="2000" b="1" dirty="0">
                <a:latin typeface="Prompt" panose="020B0604020202020204" charset="-34"/>
                <a:cs typeface="Prompt" panose="020B0604020202020204" charset="-34"/>
              </a:rPr>
              <a:t> The aims of the toolkit </a:t>
            </a:r>
          </a:p>
        </p:txBody>
      </p:sp>
      <p:sp>
        <p:nvSpPr>
          <p:cNvPr id="23" name="TextBox 22">
            <a:extLst>
              <a:ext uri="{FF2B5EF4-FFF2-40B4-BE49-F238E27FC236}">
                <a16:creationId xmlns:a16="http://schemas.microsoft.com/office/drawing/2014/main" id="{78B7A4BB-1058-48AE-ACB1-34BE6AE7781D}"/>
              </a:ext>
            </a:extLst>
          </p:cNvPr>
          <p:cNvSpPr txBox="1"/>
          <p:nvPr/>
        </p:nvSpPr>
        <p:spPr>
          <a:xfrm>
            <a:off x="69601" y="3099567"/>
            <a:ext cx="7281057" cy="4185761"/>
          </a:xfrm>
          <a:prstGeom prst="rect">
            <a:avLst/>
          </a:prstGeom>
          <a:noFill/>
        </p:spPr>
        <p:txBody>
          <a:bodyPr wrap="square">
            <a:spAutoFit/>
          </a:bodyPr>
          <a:lstStyle/>
          <a:p>
            <a:r>
              <a:rPr lang="en-US" dirty="0">
                <a:latin typeface="Prompt" panose="020B0604020202020204" charset="-34"/>
                <a:cs typeface="Prompt" panose="020B0604020202020204" charset="-34"/>
              </a:rPr>
              <a:t>This GUAG toolkit will introduce you to the project and the  potential impact of global learning . It will also give you the background on the Sustainable Development Goals and give some easy ways to integrate these into your teaching. </a:t>
            </a:r>
          </a:p>
          <a:p>
            <a:endParaRPr lang="en-US" dirty="0">
              <a:latin typeface="Prompt" panose="020B0604020202020204" charset="-34"/>
              <a:cs typeface="Prompt" panose="020B0604020202020204" charset="-34"/>
            </a:endParaRPr>
          </a:p>
          <a:p>
            <a:r>
              <a:rPr lang="en-US" dirty="0">
                <a:latin typeface="Prompt" panose="020B0604020202020204" charset="-34"/>
                <a:cs typeface="Prompt" panose="020B0604020202020204" charset="-34"/>
              </a:rPr>
              <a:t>The project aims and objectives will be shared along with  the outcomes of the project and the different free resources that you can choose to use in the classroom. </a:t>
            </a:r>
          </a:p>
          <a:p>
            <a:endParaRPr lang="en-US" sz="1400" dirty="0">
              <a:latin typeface="Prompt" panose="020B0604020202020204" charset="-34"/>
              <a:cs typeface="Prompt" panose="020B0604020202020204" charset="-34"/>
            </a:endParaRPr>
          </a:p>
          <a:p>
            <a:r>
              <a:rPr lang="en-US" dirty="0">
                <a:latin typeface="Prompt" panose="020B0604020202020204" charset="-34"/>
                <a:cs typeface="Prompt" panose="020B0604020202020204" charset="-34"/>
              </a:rPr>
              <a:t>Each tool of the project will be explained to enable you to get the best outcomes for your young learners. </a:t>
            </a:r>
          </a:p>
          <a:p>
            <a:endParaRPr lang="en-US" sz="1400" dirty="0">
              <a:latin typeface="Prompt" panose="020B0604020202020204" charset="-34"/>
              <a:cs typeface="Prompt" panose="020B0604020202020204" charset="-34"/>
            </a:endParaRPr>
          </a:p>
          <a:p>
            <a:r>
              <a:rPr lang="en-US" dirty="0">
                <a:latin typeface="Prompt" panose="020B0604020202020204" charset="-34"/>
                <a:cs typeface="Prompt" panose="020B0604020202020204" charset="-34"/>
              </a:rPr>
              <a:t>This Training guide can be used to share with colleagues in a simple way how the resources from  the Get up and Goals project can benefit and thus act as a quick training package to support teachers as they embed this important focus into their classroom. </a:t>
            </a:r>
          </a:p>
          <a:p>
            <a:endParaRPr lang="en-US" dirty="0">
              <a:latin typeface="Prompt" panose="020B0604020202020204" charset="-34"/>
              <a:cs typeface="Prompt" panose="020B0604020202020204" charset="-34"/>
            </a:endParaRPr>
          </a:p>
          <a:p>
            <a:r>
              <a:rPr lang="en-US" dirty="0">
                <a:latin typeface="Prompt" panose="020B0604020202020204" charset="-34"/>
                <a:cs typeface="Prompt" panose="020B0604020202020204" charset="-34"/>
              </a:rPr>
              <a:t>For Teacher action- some slides will give learning activities to support the best use of this new and exciting resource</a:t>
            </a:r>
            <a:r>
              <a:rPr lang="en-US" b="1" dirty="0">
                <a:latin typeface="Prompt" panose="020B0604020202020204" charset="-34"/>
                <a:cs typeface="Prompt" panose="020B0604020202020204" charset="-34"/>
              </a:rPr>
              <a:t>.   </a:t>
            </a:r>
            <a:endParaRPr lang="en-US" sz="1400" b="1" dirty="0">
              <a:latin typeface="Prompt" panose="020B0604020202020204" charset="-34"/>
              <a:cs typeface="Prompt" panose="020B0604020202020204" charset="-34"/>
            </a:endParaRPr>
          </a:p>
        </p:txBody>
      </p:sp>
      <p:grpSp>
        <p:nvGrpSpPr>
          <p:cNvPr id="24" name="Google Shape;63;p5">
            <a:extLst>
              <a:ext uri="{FF2B5EF4-FFF2-40B4-BE49-F238E27FC236}">
                <a16:creationId xmlns:a16="http://schemas.microsoft.com/office/drawing/2014/main" id="{6C6D4160-8499-436E-BE70-B2F27DCDF312}"/>
              </a:ext>
            </a:extLst>
          </p:cNvPr>
          <p:cNvGrpSpPr/>
          <p:nvPr/>
        </p:nvGrpSpPr>
        <p:grpSpPr>
          <a:xfrm>
            <a:off x="209017" y="8251741"/>
            <a:ext cx="4139982" cy="1472689"/>
            <a:chOff x="0" y="3375790"/>
            <a:chExt cx="2343817" cy="1103783"/>
          </a:xfrm>
        </p:grpSpPr>
        <p:sp>
          <p:nvSpPr>
            <p:cNvPr id="25" name="Google Shape;64;p5">
              <a:extLst>
                <a:ext uri="{FF2B5EF4-FFF2-40B4-BE49-F238E27FC236}">
                  <a16:creationId xmlns:a16="http://schemas.microsoft.com/office/drawing/2014/main" id="{691F1F25-774F-42D3-98C7-D6BE7EBB970C}"/>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65;p5">
              <a:extLst>
                <a:ext uri="{FF2B5EF4-FFF2-40B4-BE49-F238E27FC236}">
                  <a16:creationId xmlns:a16="http://schemas.microsoft.com/office/drawing/2014/main" id="{FAE59235-FEA7-44CA-81C5-D791733171A1}"/>
                </a:ext>
              </a:extLst>
            </p:cNvPr>
            <p:cNvSpPr txBox="1"/>
            <p:nvPr/>
          </p:nvSpPr>
          <p:spPr>
            <a:xfrm>
              <a:off x="676117" y="337579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28" name="Google Shape;66;p5">
              <a:extLst>
                <a:ext uri="{FF2B5EF4-FFF2-40B4-BE49-F238E27FC236}">
                  <a16:creationId xmlns:a16="http://schemas.microsoft.com/office/drawing/2014/main" id="{D12A5798-D518-47C9-8977-D4EBC0F09BCD}"/>
                </a:ext>
              </a:extLst>
            </p:cNvPr>
            <p:cNvGrpSpPr/>
            <p:nvPr/>
          </p:nvGrpSpPr>
          <p:grpSpPr>
            <a:xfrm>
              <a:off x="0" y="3375806"/>
              <a:ext cx="676113" cy="1103767"/>
              <a:chOff x="3167050" y="3575850"/>
              <a:chExt cx="676113" cy="1445100"/>
            </a:xfrm>
          </p:grpSpPr>
          <p:sp>
            <p:nvSpPr>
              <p:cNvPr id="31" name="Google Shape;67;p5">
                <a:extLst>
                  <a:ext uri="{FF2B5EF4-FFF2-40B4-BE49-F238E27FC236}">
                    <a16:creationId xmlns:a16="http://schemas.microsoft.com/office/drawing/2014/main" id="{1B21B129-1A29-40AD-A4D9-0FE3A1435CEA}"/>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8;p5">
                <a:extLst>
                  <a:ext uri="{FF2B5EF4-FFF2-40B4-BE49-F238E27FC236}">
                    <a16:creationId xmlns:a16="http://schemas.microsoft.com/office/drawing/2014/main" id="{B2FBA626-7F06-47B0-8087-B94C6F1327C2}"/>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 name="TextBox 32">
            <a:extLst>
              <a:ext uri="{FF2B5EF4-FFF2-40B4-BE49-F238E27FC236}">
                <a16:creationId xmlns:a16="http://schemas.microsoft.com/office/drawing/2014/main" id="{B9ED07F8-8C28-428B-B5AD-D26677147372}"/>
              </a:ext>
            </a:extLst>
          </p:cNvPr>
          <p:cNvSpPr txBox="1"/>
          <p:nvPr/>
        </p:nvSpPr>
        <p:spPr>
          <a:xfrm>
            <a:off x="1434527" y="8656708"/>
            <a:ext cx="2614939" cy="1015663"/>
          </a:xfrm>
          <a:prstGeom prst="rect">
            <a:avLst/>
          </a:prstGeom>
          <a:noFill/>
        </p:spPr>
        <p:txBody>
          <a:bodyPr wrap="square">
            <a:spAutoFit/>
          </a:bodyPr>
          <a:lstStyle/>
          <a:p>
            <a:r>
              <a:rPr lang="en-GB" sz="2000" b="1" i="0" u="none" strike="noStrike" baseline="0" dirty="0">
                <a:solidFill>
                  <a:srgbClr val="000000"/>
                </a:solidFill>
                <a:latin typeface="Prompt" panose="020B0604020202020204" charset="-34"/>
              </a:rPr>
              <a:t>Let’s make a world of </a:t>
            </a:r>
          </a:p>
          <a:p>
            <a:r>
              <a:rPr lang="en-GB" sz="2000" b="1" i="0" u="none" strike="noStrike" baseline="0" dirty="0">
                <a:solidFill>
                  <a:srgbClr val="000000"/>
                </a:solidFill>
                <a:latin typeface="Prompt" panose="020B0604020202020204" charset="-34"/>
              </a:rPr>
              <a:t>difference</a:t>
            </a:r>
            <a:endParaRPr lang="en-GB" sz="2000" dirty="0"/>
          </a:p>
        </p:txBody>
      </p:sp>
      <p:sp>
        <p:nvSpPr>
          <p:cNvPr id="34" name="TextBox 33">
            <a:extLst>
              <a:ext uri="{FF2B5EF4-FFF2-40B4-BE49-F238E27FC236}">
                <a16:creationId xmlns:a16="http://schemas.microsoft.com/office/drawing/2014/main" id="{0487AEF5-A7AF-4EA8-A4B9-7E1AD07351C2}"/>
              </a:ext>
            </a:extLst>
          </p:cNvPr>
          <p:cNvSpPr txBox="1"/>
          <p:nvPr/>
        </p:nvSpPr>
        <p:spPr>
          <a:xfrm>
            <a:off x="204745" y="1520358"/>
            <a:ext cx="1290065" cy="1015663"/>
          </a:xfrm>
          <a:prstGeom prst="rect">
            <a:avLst/>
          </a:prstGeom>
          <a:noFill/>
        </p:spPr>
        <p:txBody>
          <a:bodyPr wrap="square">
            <a:spAutoFit/>
          </a:bodyPr>
          <a:lstStyle/>
          <a:p>
            <a:pPr algn="ctr"/>
            <a:r>
              <a:rPr lang="en-US" sz="2000" b="1" dirty="0">
                <a:solidFill>
                  <a:schemeClr val="tx1"/>
                </a:solidFill>
                <a:latin typeface="Prompt Black"/>
              </a:rPr>
              <a:t>Step 1</a:t>
            </a:r>
          </a:p>
          <a:p>
            <a:pPr algn="ctr"/>
            <a:r>
              <a:rPr lang="en-US" sz="2000" b="1" dirty="0">
                <a:solidFill>
                  <a:schemeClr val="tx1"/>
                </a:solidFill>
                <a:latin typeface="Prompt Black"/>
              </a:rPr>
              <a:t>Getting Started </a:t>
            </a:r>
          </a:p>
        </p:txBody>
      </p:sp>
      <p:pic>
        <p:nvPicPr>
          <p:cNvPr id="2" name="Picture 1">
            <a:extLst>
              <a:ext uri="{FF2B5EF4-FFF2-40B4-BE49-F238E27FC236}">
                <a16:creationId xmlns:a16="http://schemas.microsoft.com/office/drawing/2014/main" id="{B07DD8F8-0A5F-4B70-8886-C2A048BE60AF}"/>
              </a:ext>
            </a:extLst>
          </p:cNvPr>
          <p:cNvPicPr>
            <a:picLocks noChangeAspect="1"/>
          </p:cNvPicPr>
          <p:nvPr/>
        </p:nvPicPr>
        <p:blipFill>
          <a:blip r:embed="rId5"/>
          <a:stretch>
            <a:fillRect/>
          </a:stretch>
        </p:blipFill>
        <p:spPr>
          <a:xfrm>
            <a:off x="5644277" y="205807"/>
            <a:ext cx="1643011" cy="589800"/>
          </a:xfrm>
          <a:prstGeom prst="rect">
            <a:avLst/>
          </a:prstGeom>
        </p:spPr>
      </p:pic>
    </p:spTree>
    <p:extLst>
      <p:ext uri="{BB962C8B-B14F-4D97-AF65-F5344CB8AC3E}">
        <p14:creationId xmlns:p14="http://schemas.microsoft.com/office/powerpoint/2010/main" val="3139472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160851" y="819245"/>
            <a:ext cx="2430500" cy="2430500"/>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334511" y="152395"/>
            <a:ext cx="1337989" cy="567605"/>
          </a:xfrm>
          <a:prstGeom prst="rect">
            <a:avLst/>
          </a:prstGeom>
          <a:noFill/>
          <a:ln>
            <a:noFill/>
          </a:ln>
        </p:spPr>
      </p:pic>
      <p:grpSp>
        <p:nvGrpSpPr>
          <p:cNvPr id="76" name="Google Shape;76;p14"/>
          <p:cNvGrpSpPr/>
          <p:nvPr/>
        </p:nvGrpSpPr>
        <p:grpSpPr>
          <a:xfrm>
            <a:off x="1672500" y="998656"/>
            <a:ext cx="5734004" cy="4969509"/>
            <a:chOff x="668984" y="983655"/>
            <a:chExt cx="4557000" cy="4701975"/>
          </a:xfrm>
        </p:grpSpPr>
        <p:sp>
          <p:nvSpPr>
            <p:cNvPr id="77" name="Google Shape;77;p14"/>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761408" y="983655"/>
              <a:ext cx="756983" cy="767778"/>
            </a:xfrm>
            <a:prstGeom prst="ellipse">
              <a:avLst/>
            </a:prstGeom>
            <a:solidFill>
              <a:srgbClr val="F8B7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5</a:t>
              </a:r>
              <a:endParaRPr sz="3600" b="1" dirty="0">
                <a:solidFill>
                  <a:srgbClr val="FFFFFF"/>
                </a:solidFill>
                <a:latin typeface="Prompt"/>
                <a:ea typeface="Prompt"/>
                <a:cs typeface="Prompt"/>
                <a:sym typeface="Prompt"/>
              </a:endParaRPr>
            </a:p>
          </p:txBody>
        </p:sp>
      </p:grpSp>
      <p:sp>
        <p:nvSpPr>
          <p:cNvPr id="12" name="TextBox 11">
            <a:extLst>
              <a:ext uri="{FF2B5EF4-FFF2-40B4-BE49-F238E27FC236}">
                <a16:creationId xmlns:a16="http://schemas.microsoft.com/office/drawing/2014/main" id="{3EB542C0-9B46-4B5E-873F-0EACD7EF8696}"/>
              </a:ext>
            </a:extLst>
          </p:cNvPr>
          <p:cNvSpPr txBox="1"/>
          <p:nvPr/>
        </p:nvSpPr>
        <p:spPr>
          <a:xfrm>
            <a:off x="334511" y="1531463"/>
            <a:ext cx="1855573" cy="646331"/>
          </a:xfrm>
          <a:prstGeom prst="rect">
            <a:avLst/>
          </a:prstGeom>
          <a:solidFill>
            <a:srgbClr val="5BB22C"/>
          </a:solidFill>
          <a:ln w="38100">
            <a:solidFill>
              <a:schemeClr val="tx1"/>
            </a:solidFill>
          </a:ln>
        </p:spPr>
        <p:txBody>
          <a:bodyPr wrap="square">
            <a:spAutoFit/>
          </a:bodyPr>
          <a:lstStyle/>
          <a:p>
            <a:r>
              <a:rPr lang="en-GB" sz="1800" b="1" i="0" u="none" strike="noStrike" baseline="0" dirty="0">
                <a:solidFill>
                  <a:srgbClr val="000000"/>
                </a:solidFill>
                <a:latin typeface="Promopt"/>
                <a:cs typeface="Prompt" panose="020B0604020202020204" charset="-34"/>
              </a:rPr>
              <a:t>What are the Big Ideas? </a:t>
            </a:r>
          </a:p>
        </p:txBody>
      </p:sp>
      <p:grpSp>
        <p:nvGrpSpPr>
          <p:cNvPr id="13" name="Google Shape;76;p14">
            <a:extLst>
              <a:ext uri="{FF2B5EF4-FFF2-40B4-BE49-F238E27FC236}">
                <a16:creationId xmlns:a16="http://schemas.microsoft.com/office/drawing/2014/main" id="{D707CB32-4A93-4B0C-AF3B-4BD64766FB2F}"/>
              </a:ext>
            </a:extLst>
          </p:cNvPr>
          <p:cNvGrpSpPr/>
          <p:nvPr/>
        </p:nvGrpSpPr>
        <p:grpSpPr>
          <a:xfrm>
            <a:off x="141651" y="5466708"/>
            <a:ext cx="4998810" cy="4972692"/>
            <a:chOff x="733380" y="946648"/>
            <a:chExt cx="4557000" cy="4738982"/>
          </a:xfrm>
        </p:grpSpPr>
        <p:sp>
          <p:nvSpPr>
            <p:cNvPr id="14" name="Google Shape;77;p14">
              <a:extLst>
                <a:ext uri="{FF2B5EF4-FFF2-40B4-BE49-F238E27FC236}">
                  <a16:creationId xmlns:a16="http://schemas.microsoft.com/office/drawing/2014/main" id="{49AD5227-81E5-4BA9-A41C-E75F43347B02}"/>
                </a:ext>
              </a:extLst>
            </p:cNvPr>
            <p:cNvSpPr/>
            <p:nvPr/>
          </p:nvSpPr>
          <p:spPr>
            <a:xfrm>
              <a:off x="733380"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5" name="Google Shape;78;p14">
              <a:extLst>
                <a:ext uri="{FF2B5EF4-FFF2-40B4-BE49-F238E27FC236}">
                  <a16:creationId xmlns:a16="http://schemas.microsoft.com/office/drawing/2014/main" id="{B5878D48-0F3C-40DE-8A24-28102E73483C}"/>
                </a:ext>
              </a:extLst>
            </p:cNvPr>
            <p:cNvSpPr/>
            <p:nvPr/>
          </p:nvSpPr>
          <p:spPr>
            <a:xfrm>
              <a:off x="3813541" y="946648"/>
              <a:ext cx="830194" cy="779707"/>
            </a:xfrm>
            <a:prstGeom prst="ellipse">
              <a:avLst/>
            </a:pr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6</a:t>
              </a:r>
              <a:endParaRPr sz="3600" b="1" dirty="0">
                <a:solidFill>
                  <a:srgbClr val="FFFFFF"/>
                </a:solidFill>
                <a:latin typeface="Prompt"/>
                <a:ea typeface="Prompt"/>
                <a:cs typeface="Prompt"/>
                <a:sym typeface="Prompt"/>
              </a:endParaRPr>
            </a:p>
          </p:txBody>
        </p:sp>
      </p:grpSp>
      <p:sp>
        <p:nvSpPr>
          <p:cNvPr id="16" name="TextBox 15">
            <a:extLst>
              <a:ext uri="{FF2B5EF4-FFF2-40B4-BE49-F238E27FC236}">
                <a16:creationId xmlns:a16="http://schemas.microsoft.com/office/drawing/2014/main" id="{6243ECAB-2873-4CAB-9227-D515B744F592}"/>
              </a:ext>
            </a:extLst>
          </p:cNvPr>
          <p:cNvSpPr txBox="1"/>
          <p:nvPr/>
        </p:nvSpPr>
        <p:spPr>
          <a:xfrm>
            <a:off x="5190874" y="8778372"/>
            <a:ext cx="2227150" cy="1200329"/>
          </a:xfrm>
          <a:prstGeom prst="rect">
            <a:avLst/>
          </a:prstGeom>
          <a:solidFill>
            <a:srgbClr val="5BB22C"/>
          </a:solidFill>
          <a:ln w="38100">
            <a:solidFill>
              <a:schemeClr val="tx1"/>
            </a:solidFill>
          </a:ln>
        </p:spPr>
        <p:txBody>
          <a:bodyPr wrap="square">
            <a:spAutoFit/>
          </a:bodyPr>
          <a:lstStyle/>
          <a:p>
            <a:r>
              <a:rPr lang="en-GB" sz="1800" b="1" i="0" u="none" strike="noStrike" baseline="0" dirty="0">
                <a:solidFill>
                  <a:srgbClr val="000000"/>
                </a:solidFill>
                <a:latin typeface="Prompt Black"/>
                <a:cs typeface="Prompt" panose="020B0604020202020204" charset="-34"/>
              </a:rPr>
              <a:t>Assessment </a:t>
            </a:r>
          </a:p>
          <a:p>
            <a:r>
              <a:rPr lang="en-GB" sz="1800" b="1" i="0" u="none" strike="noStrike" baseline="0" dirty="0">
                <a:solidFill>
                  <a:srgbClr val="000000"/>
                </a:solidFill>
                <a:latin typeface="Prompt Black"/>
                <a:cs typeface="Prompt" panose="020B0604020202020204" charset="-34"/>
              </a:rPr>
              <a:t>How can we know if these lessons  are making an impact? </a:t>
            </a:r>
            <a:endParaRPr lang="en-GB" sz="1800" b="1" dirty="0">
              <a:latin typeface="Prompt Black"/>
              <a:cs typeface="Prompt" panose="020B0604020202020204" charset="-34"/>
            </a:endParaRPr>
          </a:p>
        </p:txBody>
      </p:sp>
      <p:sp>
        <p:nvSpPr>
          <p:cNvPr id="17" name="TextBox 16">
            <a:extLst>
              <a:ext uri="{FF2B5EF4-FFF2-40B4-BE49-F238E27FC236}">
                <a16:creationId xmlns:a16="http://schemas.microsoft.com/office/drawing/2014/main" id="{16812678-E817-4ACF-BCAD-21C9B5FE1170}"/>
              </a:ext>
            </a:extLst>
          </p:cNvPr>
          <p:cNvSpPr txBox="1"/>
          <p:nvPr/>
        </p:nvSpPr>
        <p:spPr>
          <a:xfrm>
            <a:off x="2018122" y="1854629"/>
            <a:ext cx="4821878" cy="3685176"/>
          </a:xfrm>
          <a:prstGeom prst="rect">
            <a:avLst/>
          </a:prstGeom>
          <a:noFill/>
        </p:spPr>
        <p:txBody>
          <a:bodyPr wrap="square">
            <a:spAutoFit/>
          </a:bodyPr>
          <a:lstStyle/>
          <a:p>
            <a:pPr marL="457200" indent="-228600">
              <a:lnSpc>
                <a:spcPct val="107000"/>
              </a:lnSpc>
              <a:spcAft>
                <a:spcPts val="800"/>
              </a:spcAft>
              <a:tabLst>
                <a:tab pos="457200" algn="l"/>
              </a:tabLst>
            </a:pPr>
            <a:r>
              <a:rPr lang="en-GB" sz="1400" dirty="0">
                <a:effectLst/>
                <a:latin typeface="Prompt Black"/>
                <a:ea typeface="Calibri" panose="020F0502020204030204" pitchFamily="34" charset="0"/>
                <a:cs typeface="Times New Roman" panose="02020603050405020304" pitchFamily="18" charset="0"/>
              </a:rPr>
              <a:t>     </a:t>
            </a:r>
            <a:r>
              <a:rPr lang="en-GB" sz="1800" b="1" dirty="0">
                <a:effectLst/>
                <a:latin typeface="Prompt Black"/>
                <a:ea typeface="Calibri" panose="020F0502020204030204" pitchFamily="34" charset="0"/>
                <a:cs typeface="Times New Roman" panose="02020603050405020304" pitchFamily="18" charset="0"/>
              </a:rPr>
              <a:t>What should pupils know by the age of  16?  </a:t>
            </a:r>
          </a:p>
          <a:p>
            <a:pPr marL="514350" indent="-285750">
              <a:lnSpc>
                <a:spcPct val="107000"/>
              </a:lnSpc>
              <a:spcAft>
                <a:spcPts val="800"/>
              </a:spcAft>
              <a:buFont typeface="Wingdings" panose="05000000000000000000" pitchFamily="2" charset="2"/>
              <a:buChar char="v"/>
              <a:tabLst>
                <a:tab pos="457200" algn="l"/>
              </a:tabLst>
            </a:pPr>
            <a:r>
              <a:rPr lang="en-GB" sz="1800" b="1" dirty="0">
                <a:effectLst/>
                <a:latin typeface="Prompt Black"/>
                <a:ea typeface="Calibri" panose="020F0502020204030204" pitchFamily="34" charset="0"/>
                <a:cs typeface="Times New Roman" panose="02020603050405020304" pitchFamily="18" charset="0"/>
              </a:rPr>
              <a:t>The Big Ideas act as a guide for the content of each TLU</a:t>
            </a:r>
            <a:r>
              <a:rPr lang="en-GB" sz="1400" dirty="0">
                <a:effectLst/>
                <a:latin typeface="Prompt Black"/>
                <a:ea typeface="Calibri" panose="020F0502020204030204" pitchFamily="34" charset="0"/>
                <a:cs typeface="Times New Roman" panose="02020603050405020304" pitchFamily="18" charset="0"/>
              </a:rPr>
              <a:t>. They are the key things pupils should know about the 4 issues by this age.  This is to help pupils understand these complex and sometimes controversial global issues. </a:t>
            </a:r>
          </a:p>
          <a:p>
            <a:pPr marL="514350" indent="-285750">
              <a:lnSpc>
                <a:spcPct val="107000"/>
              </a:lnSpc>
              <a:spcAft>
                <a:spcPts val="800"/>
              </a:spcAft>
              <a:buFont typeface="Wingdings" panose="05000000000000000000" pitchFamily="2" charset="2"/>
              <a:buChar char="v"/>
              <a:tabLst>
                <a:tab pos="457200" algn="l"/>
              </a:tabLst>
            </a:pPr>
            <a:r>
              <a:rPr lang="en-GB" sz="1800" b="1" dirty="0">
                <a:latin typeface="Prompt Black"/>
                <a:ea typeface="Calibri" panose="020F0502020204030204" pitchFamily="34" charset="0"/>
                <a:cs typeface="Times New Roman" panose="02020603050405020304" pitchFamily="18" charset="0"/>
              </a:rPr>
              <a:t>T</a:t>
            </a:r>
            <a:r>
              <a:rPr lang="en-GB" sz="1800" b="1" dirty="0">
                <a:effectLst/>
                <a:latin typeface="Prompt Black"/>
                <a:ea typeface="Calibri" panose="020F0502020204030204" pitchFamily="34" charset="0"/>
                <a:cs typeface="Times New Roman" panose="02020603050405020304" pitchFamily="18" charset="0"/>
              </a:rPr>
              <a:t>he ‘big Ideas’ gives the teacher an overview to enable effective planning.</a:t>
            </a:r>
          </a:p>
          <a:p>
            <a:pPr marL="514350" indent="-285750">
              <a:lnSpc>
                <a:spcPct val="107000"/>
              </a:lnSpc>
              <a:spcAft>
                <a:spcPts val="800"/>
              </a:spcAft>
              <a:buFont typeface="Wingdings" panose="05000000000000000000" pitchFamily="2" charset="2"/>
              <a:buChar char="v"/>
              <a:tabLst>
                <a:tab pos="457200" algn="l"/>
              </a:tabLst>
            </a:pPr>
            <a:r>
              <a:rPr lang="en-GB" sz="1800" b="1" dirty="0">
                <a:effectLst/>
                <a:latin typeface="Prompt Black"/>
                <a:ea typeface="Calibri" panose="020F0502020204030204" pitchFamily="34" charset="0"/>
                <a:cs typeface="Times New Roman" panose="02020603050405020304" pitchFamily="18" charset="0"/>
              </a:rPr>
              <a:t>Choosing a relevant focus . </a:t>
            </a:r>
            <a:r>
              <a:rPr lang="en-GB" sz="1400" dirty="0">
                <a:effectLst/>
                <a:latin typeface="Prompt Black"/>
                <a:ea typeface="Calibri" panose="020F0502020204030204" pitchFamily="34" charset="0"/>
                <a:cs typeface="Times New Roman" panose="02020603050405020304" pitchFamily="18" charset="0"/>
              </a:rPr>
              <a:t>Teachers can choose Big Ideas to focus on and can monitor student progress using the Learning Assessment Tool. </a:t>
            </a:r>
          </a:p>
          <a:p>
            <a:pPr marL="457200">
              <a:lnSpc>
                <a:spcPct val="107000"/>
              </a:lnSpc>
              <a:spcAft>
                <a:spcPts val="800"/>
              </a:spcAft>
            </a:pPr>
            <a:r>
              <a:rPr lang="en-GB" sz="1600" dirty="0">
                <a:solidFill>
                  <a:srgbClr val="030303"/>
                </a:solidFill>
                <a:effectLst/>
                <a:latin typeface="Prompt Black"/>
                <a:ea typeface="Times New Roman" panose="02020603050405020304" pitchFamily="18" charset="0"/>
                <a:cs typeface="Times New Roman" panose="02020603050405020304" pitchFamily="18" charset="0"/>
              </a:rPr>
              <a:t> </a:t>
            </a:r>
            <a:endParaRPr lang="en-GB" sz="1400" b="1" dirty="0">
              <a:effectLst/>
              <a:latin typeface="Prompt Black"/>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23D2516-BEB0-45DA-9E37-D4E7746D1929}"/>
              </a:ext>
            </a:extLst>
          </p:cNvPr>
          <p:cNvSpPr txBox="1"/>
          <p:nvPr/>
        </p:nvSpPr>
        <p:spPr>
          <a:xfrm>
            <a:off x="1022563" y="6078261"/>
            <a:ext cx="2596571" cy="461665"/>
          </a:xfrm>
          <a:prstGeom prst="rect">
            <a:avLst/>
          </a:prstGeom>
          <a:noFill/>
        </p:spPr>
        <p:txBody>
          <a:bodyPr wrap="square">
            <a:spAutoFit/>
          </a:bodyPr>
          <a:lstStyle/>
          <a:p>
            <a:r>
              <a:rPr lang="en-GB" sz="2400" b="1" i="0" u="none" strike="noStrike" baseline="0" dirty="0">
                <a:solidFill>
                  <a:srgbClr val="000000"/>
                </a:solidFill>
                <a:latin typeface="Prompt Black"/>
                <a:cs typeface="Prompt" panose="020B0604020202020204" charset="-34"/>
              </a:rPr>
              <a:t>Testing the TLUs </a:t>
            </a:r>
            <a:endParaRPr lang="en-GB" sz="2400" dirty="0"/>
          </a:p>
        </p:txBody>
      </p:sp>
      <p:sp>
        <p:nvSpPr>
          <p:cNvPr id="21" name="TextBox 20">
            <a:extLst>
              <a:ext uri="{FF2B5EF4-FFF2-40B4-BE49-F238E27FC236}">
                <a16:creationId xmlns:a16="http://schemas.microsoft.com/office/drawing/2014/main" id="{A37C39E7-7EB6-447A-BDB9-0D3A7198D4CB}"/>
              </a:ext>
            </a:extLst>
          </p:cNvPr>
          <p:cNvSpPr txBox="1"/>
          <p:nvPr/>
        </p:nvSpPr>
        <p:spPr>
          <a:xfrm>
            <a:off x="668143" y="6394964"/>
            <a:ext cx="4215407" cy="4001095"/>
          </a:xfrm>
          <a:prstGeom prst="rect">
            <a:avLst/>
          </a:prstGeom>
          <a:noFill/>
        </p:spPr>
        <p:txBody>
          <a:bodyPr wrap="square">
            <a:spAutoFit/>
          </a:bodyPr>
          <a:lstStyle/>
          <a:p>
            <a:pPr marL="285750" indent="-285750" algn="l">
              <a:buFont typeface="Wingdings" panose="05000000000000000000" pitchFamily="2" charset="2"/>
              <a:buChar char="v"/>
            </a:pPr>
            <a:r>
              <a:rPr lang="en-GB" sz="1800" b="1" dirty="0">
                <a:solidFill>
                  <a:srgbClr val="030303"/>
                </a:solidFill>
                <a:latin typeface="Prompt Black"/>
              </a:rPr>
              <a:t>How? </a:t>
            </a:r>
            <a:r>
              <a:rPr lang="en-GB" dirty="0">
                <a:solidFill>
                  <a:srgbClr val="030303"/>
                </a:solidFill>
                <a:latin typeface="Prompt Black"/>
              </a:rPr>
              <a:t>A</a:t>
            </a:r>
            <a:r>
              <a:rPr lang="en-GB" b="0" i="0" dirty="0">
                <a:solidFill>
                  <a:srgbClr val="030303"/>
                </a:solidFill>
                <a:effectLst/>
                <a:latin typeface="Prompt Black"/>
              </a:rPr>
              <a:t>  set of  assessment tools related to the </a:t>
            </a:r>
            <a:r>
              <a:rPr lang="en-GB" b="1" i="0" u="none" strike="noStrike" dirty="0">
                <a:solidFill>
                  <a:srgbClr val="000000"/>
                </a:solidFill>
                <a:effectLst/>
                <a:latin typeface="Prompt Black"/>
                <a:hlinkClick r:id="rId6" tooltip="Big ideas on global issues"/>
              </a:rPr>
              <a:t>Big Ideas</a:t>
            </a:r>
            <a:r>
              <a:rPr lang="en-GB" b="0" i="0" dirty="0">
                <a:solidFill>
                  <a:srgbClr val="030303"/>
                </a:solidFill>
                <a:effectLst/>
                <a:latin typeface="Prompt Black"/>
              </a:rPr>
              <a:t>  have been created. These  help teachers  assess their students’ progress on  their knowledge, competences and willingness to act</a:t>
            </a:r>
            <a:r>
              <a:rPr lang="en-GB" dirty="0">
                <a:solidFill>
                  <a:srgbClr val="030303"/>
                </a:solidFill>
                <a:latin typeface="Prompt Black"/>
              </a:rPr>
              <a:t>. </a:t>
            </a:r>
            <a:endParaRPr lang="en-GB" b="0" i="0" dirty="0">
              <a:solidFill>
                <a:srgbClr val="030303"/>
              </a:solidFill>
              <a:effectLst/>
              <a:latin typeface="Prompt Black"/>
            </a:endParaRPr>
          </a:p>
          <a:p>
            <a:pPr marL="285750" indent="-285750" algn="l">
              <a:buFont typeface="Wingdings" panose="05000000000000000000" pitchFamily="2" charset="2"/>
              <a:buChar char="v"/>
            </a:pPr>
            <a:r>
              <a:rPr lang="en-GB" sz="1800" b="1" i="0" dirty="0">
                <a:solidFill>
                  <a:srgbClr val="030303"/>
                </a:solidFill>
                <a:effectLst/>
                <a:latin typeface="Prompt Black"/>
              </a:rPr>
              <a:t>What do I do? </a:t>
            </a:r>
            <a:r>
              <a:rPr lang="en-GB" b="0" i="0" dirty="0">
                <a:solidFill>
                  <a:srgbClr val="030303"/>
                </a:solidFill>
                <a:effectLst/>
                <a:latin typeface="Prompt Black"/>
              </a:rPr>
              <a:t>To assess progress, you will find  </a:t>
            </a:r>
            <a:r>
              <a:rPr lang="en-GB" b="1" i="0" dirty="0">
                <a:solidFill>
                  <a:srgbClr val="030303"/>
                </a:solidFill>
                <a:effectLst/>
                <a:latin typeface="Prompt Black"/>
              </a:rPr>
              <a:t>4 questionnaires</a:t>
            </a:r>
            <a:r>
              <a:rPr lang="en-GB" b="0" i="0" dirty="0">
                <a:solidFill>
                  <a:srgbClr val="030303"/>
                </a:solidFill>
                <a:effectLst/>
                <a:latin typeface="Prompt Black"/>
              </a:rPr>
              <a:t> to measure knowledge about climate change, gender inequalities, migration and international inequalities.</a:t>
            </a:r>
          </a:p>
          <a:p>
            <a:pPr marL="285750" indent="-285750" algn="l">
              <a:buFont typeface="Wingdings" panose="05000000000000000000" pitchFamily="2" charset="2"/>
              <a:buChar char="v"/>
            </a:pPr>
            <a:r>
              <a:rPr lang="en-GB" sz="1800" b="1" i="0" dirty="0">
                <a:solidFill>
                  <a:srgbClr val="030303"/>
                </a:solidFill>
                <a:effectLst/>
                <a:latin typeface="Prompt Black"/>
              </a:rPr>
              <a:t> Add in 2 more tools</a:t>
            </a:r>
            <a:r>
              <a:rPr lang="en-GB" b="0" i="0" dirty="0">
                <a:solidFill>
                  <a:srgbClr val="030303"/>
                </a:solidFill>
                <a:effectLst/>
                <a:latin typeface="Prompt Black"/>
              </a:rPr>
              <a:t>. </a:t>
            </a:r>
            <a:r>
              <a:rPr lang="en-GB" dirty="0">
                <a:solidFill>
                  <a:srgbClr val="030303"/>
                </a:solidFill>
                <a:latin typeface="Prompt Black"/>
              </a:rPr>
              <a:t>There are tools</a:t>
            </a:r>
            <a:r>
              <a:rPr lang="en-GB" b="0" i="0" dirty="0">
                <a:solidFill>
                  <a:srgbClr val="030303"/>
                </a:solidFill>
                <a:effectLst/>
                <a:latin typeface="Prompt Black"/>
              </a:rPr>
              <a:t>  to assess both </a:t>
            </a:r>
            <a:r>
              <a:rPr lang="en-GB" b="1" i="0" dirty="0">
                <a:solidFill>
                  <a:srgbClr val="030303"/>
                </a:solidFill>
                <a:effectLst/>
                <a:latin typeface="Prompt Black"/>
              </a:rPr>
              <a:t>global skills</a:t>
            </a:r>
            <a:r>
              <a:rPr lang="en-GB" b="0" i="0" dirty="0">
                <a:solidFill>
                  <a:srgbClr val="030303"/>
                </a:solidFill>
                <a:effectLst/>
                <a:latin typeface="Prompt Black"/>
              </a:rPr>
              <a:t> and </a:t>
            </a:r>
            <a:r>
              <a:rPr lang="en-GB" b="1" i="0" dirty="0">
                <a:solidFill>
                  <a:srgbClr val="030303"/>
                </a:solidFill>
                <a:effectLst/>
                <a:latin typeface="Prompt Black"/>
              </a:rPr>
              <a:t>attitudes</a:t>
            </a:r>
            <a:r>
              <a:rPr lang="en-GB" b="0" i="0" dirty="0">
                <a:solidFill>
                  <a:srgbClr val="030303"/>
                </a:solidFill>
                <a:effectLst/>
                <a:latin typeface="Prompt Black"/>
              </a:rPr>
              <a:t> stimulated by the TLUs and active lessons.</a:t>
            </a:r>
          </a:p>
          <a:p>
            <a:pPr marL="285750" indent="-285750" algn="l">
              <a:buFont typeface="Wingdings" panose="05000000000000000000" pitchFamily="2" charset="2"/>
              <a:buChar char="v"/>
            </a:pPr>
            <a:r>
              <a:rPr lang="en-GB" sz="1800" b="1" i="0" dirty="0">
                <a:solidFill>
                  <a:srgbClr val="030303"/>
                </a:solidFill>
                <a:effectLst/>
                <a:latin typeface="Prompt Black"/>
              </a:rPr>
              <a:t>Assessing progress</a:t>
            </a:r>
            <a:r>
              <a:rPr lang="en-GB" b="0" i="0" dirty="0">
                <a:solidFill>
                  <a:srgbClr val="030303"/>
                </a:solidFill>
                <a:effectLst/>
                <a:latin typeface="Prompt Black"/>
              </a:rPr>
              <a:t>. By giving students the same tool </a:t>
            </a:r>
            <a:r>
              <a:rPr lang="en-GB" b="0" i="1" dirty="0">
                <a:solidFill>
                  <a:srgbClr val="030303"/>
                </a:solidFill>
                <a:effectLst/>
                <a:latin typeface="Prompt Black"/>
              </a:rPr>
              <a:t>before</a:t>
            </a:r>
            <a:r>
              <a:rPr lang="en-GB" b="0" i="0" dirty="0">
                <a:solidFill>
                  <a:srgbClr val="030303"/>
                </a:solidFill>
                <a:effectLst/>
                <a:latin typeface="Prompt Black"/>
              </a:rPr>
              <a:t> and </a:t>
            </a:r>
            <a:r>
              <a:rPr lang="en-GB" b="0" i="1" dirty="0">
                <a:solidFill>
                  <a:srgbClr val="030303"/>
                </a:solidFill>
                <a:effectLst/>
                <a:latin typeface="Prompt Black"/>
              </a:rPr>
              <a:t>after</a:t>
            </a:r>
            <a:r>
              <a:rPr lang="en-GB" b="0" i="0" dirty="0">
                <a:solidFill>
                  <a:srgbClr val="030303"/>
                </a:solidFill>
                <a:effectLst/>
                <a:latin typeface="Prompt Black"/>
              </a:rPr>
              <a:t> the course you will have the opportunity to </a:t>
            </a:r>
            <a:r>
              <a:rPr lang="en-GB" b="1" i="0" dirty="0">
                <a:solidFill>
                  <a:srgbClr val="030303"/>
                </a:solidFill>
                <a:effectLst/>
                <a:latin typeface="Prompt Black"/>
              </a:rPr>
              <a:t>assess the progress</a:t>
            </a:r>
            <a:r>
              <a:rPr lang="en-GB" b="0" i="0" dirty="0">
                <a:solidFill>
                  <a:srgbClr val="030303"/>
                </a:solidFill>
                <a:effectLst/>
                <a:latin typeface="Prompt Black"/>
              </a:rPr>
              <a:t> of your classes.</a:t>
            </a:r>
          </a:p>
          <a:p>
            <a:pPr algn="l"/>
            <a:endParaRPr lang="en-GB" b="0" i="0" dirty="0">
              <a:solidFill>
                <a:srgbClr val="030303"/>
              </a:solidFill>
              <a:effectLst/>
              <a:latin typeface="Raleway" panose="020B0604020202020204" charset="0"/>
            </a:endParaRPr>
          </a:p>
          <a:p>
            <a:pPr algn="l"/>
            <a:endParaRPr lang="en-GB" b="0" i="0" dirty="0">
              <a:solidFill>
                <a:srgbClr val="030303"/>
              </a:solidFill>
              <a:effectLst/>
              <a:latin typeface="Raleway" panose="020B0604020202020204" charset="0"/>
            </a:endParaRPr>
          </a:p>
        </p:txBody>
      </p:sp>
    </p:spTree>
    <p:extLst>
      <p:ext uri="{BB962C8B-B14F-4D97-AF65-F5344CB8AC3E}">
        <p14:creationId xmlns:p14="http://schemas.microsoft.com/office/powerpoint/2010/main" val="40658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270408" y="793584"/>
            <a:ext cx="2644725" cy="2583645"/>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76" name="Google Shape;76;p14"/>
          <p:cNvGrpSpPr/>
          <p:nvPr/>
        </p:nvGrpSpPr>
        <p:grpSpPr>
          <a:xfrm>
            <a:off x="2590004" y="689941"/>
            <a:ext cx="4810825" cy="5388476"/>
            <a:chOff x="668984" y="581940"/>
            <a:chExt cx="4557000" cy="5103690"/>
          </a:xfrm>
        </p:grpSpPr>
        <p:sp>
          <p:nvSpPr>
            <p:cNvPr id="77" name="Google Shape;77;p14"/>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834684" y="581940"/>
              <a:ext cx="902246" cy="884508"/>
            </a:xfrm>
            <a:prstGeom prst="ellipse">
              <a:avLst/>
            </a:prstGeom>
            <a:solidFill>
              <a:srgbClr val="7030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7</a:t>
              </a:r>
              <a:endParaRPr sz="3600" b="1" dirty="0">
                <a:solidFill>
                  <a:srgbClr val="FFFFFF"/>
                </a:solidFill>
                <a:latin typeface="Prompt"/>
                <a:ea typeface="Prompt"/>
                <a:cs typeface="Prompt"/>
                <a:sym typeface="Prompt"/>
              </a:endParaRPr>
            </a:p>
          </p:txBody>
        </p:sp>
      </p:grpSp>
      <p:sp>
        <p:nvSpPr>
          <p:cNvPr id="12" name="TextBox 11">
            <a:extLst>
              <a:ext uri="{FF2B5EF4-FFF2-40B4-BE49-F238E27FC236}">
                <a16:creationId xmlns:a16="http://schemas.microsoft.com/office/drawing/2014/main" id="{3EB542C0-9B46-4B5E-873F-0EACD7EF8696}"/>
              </a:ext>
            </a:extLst>
          </p:cNvPr>
          <p:cNvSpPr txBox="1"/>
          <p:nvPr/>
        </p:nvSpPr>
        <p:spPr>
          <a:xfrm>
            <a:off x="3419926" y="1427610"/>
            <a:ext cx="3448319" cy="744819"/>
          </a:xfrm>
          <a:prstGeom prst="rect">
            <a:avLst/>
          </a:prstGeom>
          <a:noFill/>
        </p:spPr>
        <p:txBody>
          <a:bodyPr wrap="square">
            <a:spAutoFit/>
          </a:bodyPr>
          <a:lstStyle/>
          <a:p>
            <a:pPr marL="0" lvl="0" indent="0" algn="l" rtl="0">
              <a:lnSpc>
                <a:spcPct val="80000"/>
              </a:lnSpc>
              <a:spcBef>
                <a:spcPts val="0"/>
              </a:spcBef>
              <a:spcAft>
                <a:spcPts val="0"/>
              </a:spcAft>
              <a:buNone/>
            </a:pPr>
            <a:endParaRPr lang="it" sz="1800" b="1" dirty="0">
              <a:solidFill>
                <a:srgbClr val="E69138"/>
              </a:solidFill>
              <a:latin typeface="Prompt Light"/>
              <a:ea typeface="Prompt Light"/>
              <a:cs typeface="Prompt Light"/>
              <a:sym typeface="Prompt Light"/>
            </a:endParaRPr>
          </a:p>
          <a:p>
            <a:r>
              <a:rPr lang="en-GB" sz="1400" b="1" i="0" u="none" strike="noStrike" baseline="0" dirty="0">
                <a:solidFill>
                  <a:srgbClr val="000000"/>
                </a:solidFill>
                <a:latin typeface="Prompt" panose="020B0604020202020204" charset="-34"/>
                <a:cs typeface="Prompt" panose="020B0604020202020204" charset="-34"/>
              </a:rPr>
              <a:t> Having a voice:  Student Action Campaigns </a:t>
            </a:r>
            <a:endParaRPr lang="en-GB" b="1" dirty="0">
              <a:latin typeface="Prompt" panose="020B0604020202020204" charset="-34"/>
              <a:cs typeface="Prompt" panose="020B0604020202020204" charset="-34"/>
            </a:endParaRPr>
          </a:p>
        </p:txBody>
      </p:sp>
      <p:sp>
        <p:nvSpPr>
          <p:cNvPr id="18" name="TextBox 17">
            <a:extLst>
              <a:ext uri="{FF2B5EF4-FFF2-40B4-BE49-F238E27FC236}">
                <a16:creationId xmlns:a16="http://schemas.microsoft.com/office/drawing/2014/main" id="{3B776BF9-9630-4E01-B60B-A49E9B9145F2}"/>
              </a:ext>
            </a:extLst>
          </p:cNvPr>
          <p:cNvSpPr txBox="1"/>
          <p:nvPr/>
        </p:nvSpPr>
        <p:spPr>
          <a:xfrm>
            <a:off x="2942573" y="2248461"/>
            <a:ext cx="4105689" cy="2489849"/>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v"/>
            </a:pPr>
            <a:r>
              <a:rPr lang="en-GB" dirty="0">
                <a:solidFill>
                  <a:srgbClr val="030303"/>
                </a:solidFill>
                <a:latin typeface="Prompt Balck "/>
                <a:ea typeface="Times New Roman" panose="02020603050405020304" pitchFamily="18" charset="0"/>
                <a:cs typeface="Times New Roman" panose="02020603050405020304" pitchFamily="18" charset="0"/>
              </a:rPr>
              <a:t> The GUAG project should inspire students to take action to spread the word on the issues they feel strongly about. T</a:t>
            </a:r>
            <a:r>
              <a:rPr lang="en-GB" sz="1400" dirty="0">
                <a:solidFill>
                  <a:srgbClr val="030303"/>
                </a:solidFill>
                <a:effectLst/>
                <a:latin typeface="Prompt Balck "/>
                <a:ea typeface="Times New Roman" panose="02020603050405020304" pitchFamily="18" charset="0"/>
                <a:cs typeface="Times New Roman" panose="02020603050405020304" pitchFamily="18" charset="0"/>
              </a:rPr>
              <a:t>hey are encouraged to make connections between the local and the global and teachers can use the TLUs to promote students </a:t>
            </a:r>
            <a:r>
              <a:rPr lang="en-GB" sz="1400" b="1" dirty="0">
                <a:solidFill>
                  <a:srgbClr val="030303"/>
                </a:solidFill>
                <a:effectLst/>
                <a:latin typeface="Prompt Balck "/>
                <a:ea typeface="Times New Roman" panose="02020603050405020304" pitchFamily="18" charset="0"/>
                <a:cs typeface="Times New Roman" panose="02020603050405020304" pitchFamily="18" charset="0"/>
              </a:rPr>
              <a:t>‘responsible action within their communities for a more peaceful and sustainable world.’ </a:t>
            </a:r>
          </a:p>
          <a:p>
            <a:pPr marL="285750" indent="-285750" algn="just">
              <a:lnSpc>
                <a:spcPct val="107000"/>
              </a:lnSpc>
              <a:spcAft>
                <a:spcPts val="800"/>
              </a:spcAft>
              <a:buFont typeface="Wingdings" panose="05000000000000000000" pitchFamily="2" charset="2"/>
              <a:buChar char="v"/>
            </a:pPr>
            <a:r>
              <a:rPr lang="en-US" b="1" dirty="0">
                <a:latin typeface="Prompt Balck "/>
                <a:ea typeface="Calibri" panose="020F0502020204030204" pitchFamily="34" charset="0"/>
                <a:cs typeface="Times New Roman" panose="02020603050405020304" pitchFamily="18" charset="0"/>
              </a:rPr>
              <a:t>It is good to get the</a:t>
            </a:r>
            <a:r>
              <a:rPr lang="en-US" b="1" dirty="0">
                <a:effectLst/>
                <a:latin typeface="Prompt Balck "/>
                <a:ea typeface="Calibri" panose="020F0502020204030204" pitchFamily="34" charset="0"/>
                <a:cs typeface="Times New Roman" panose="02020603050405020304" pitchFamily="18" charset="0"/>
              </a:rPr>
              <a:t> campaign into the wider local community. There are lots of exciting ways to do this.</a:t>
            </a:r>
            <a:endParaRPr lang="en-GB" dirty="0">
              <a:effectLst/>
              <a:latin typeface="Prompt Balck "/>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AB69EB60-0072-4395-81A2-78097BDB2F85}"/>
              </a:ext>
            </a:extLst>
          </p:cNvPr>
          <p:cNvSpPr txBox="1"/>
          <p:nvPr/>
        </p:nvSpPr>
        <p:spPr>
          <a:xfrm>
            <a:off x="639142" y="1749450"/>
            <a:ext cx="1962139" cy="1663597"/>
          </a:xfrm>
          <a:prstGeom prst="rect">
            <a:avLst/>
          </a:prstGeom>
          <a:solidFill>
            <a:srgbClr val="5BB22C"/>
          </a:solidFill>
          <a:ln w="38100">
            <a:solidFill>
              <a:schemeClr val="tx1"/>
            </a:solidFill>
          </a:ln>
        </p:spPr>
        <p:txBody>
          <a:bodyPr wrap="square">
            <a:spAutoFit/>
          </a:bodyPr>
          <a:lstStyle/>
          <a:p>
            <a:pPr algn="ctr">
              <a:lnSpc>
                <a:spcPct val="107000"/>
              </a:lnSpc>
              <a:spcAft>
                <a:spcPts val="800"/>
              </a:spcAft>
            </a:pPr>
            <a:r>
              <a:rPr lang="en-US" sz="1800" b="1" dirty="0">
                <a:effectLst/>
                <a:latin typeface="Prompt Black"/>
                <a:ea typeface="Calibri" panose="020F0502020204030204" pitchFamily="34" charset="0"/>
                <a:cs typeface="Times New Roman" panose="02020603050405020304" pitchFamily="18" charset="0"/>
              </a:rPr>
              <a:t>CREATIVE ACTION CAMPAIGNS!</a:t>
            </a:r>
          </a:p>
          <a:p>
            <a:pPr algn="ctr">
              <a:lnSpc>
                <a:spcPct val="107000"/>
              </a:lnSpc>
              <a:spcAft>
                <a:spcPts val="800"/>
              </a:spcAft>
            </a:pPr>
            <a:r>
              <a:rPr lang="en-US" sz="1800" b="1" dirty="0">
                <a:latin typeface="Prompt Black"/>
                <a:ea typeface="Calibri" panose="020F0502020204030204" pitchFamily="34" charset="0"/>
                <a:cs typeface="Times New Roman" panose="02020603050405020304" pitchFamily="18" charset="0"/>
              </a:rPr>
              <a:t>Being a global responsible citizen.</a:t>
            </a:r>
            <a:endParaRPr lang="en-GB" sz="1800" dirty="0">
              <a:effectLst/>
              <a:latin typeface="Prompt Black"/>
              <a:ea typeface="Calibri" panose="020F0502020204030204" pitchFamily="34" charset="0"/>
              <a:cs typeface="Times New Roman" panose="02020603050405020304" pitchFamily="18" charset="0"/>
            </a:endParaRPr>
          </a:p>
        </p:txBody>
      </p:sp>
      <p:grpSp>
        <p:nvGrpSpPr>
          <p:cNvPr id="24" name="Google Shape;76;p14">
            <a:extLst>
              <a:ext uri="{FF2B5EF4-FFF2-40B4-BE49-F238E27FC236}">
                <a16:creationId xmlns:a16="http://schemas.microsoft.com/office/drawing/2014/main" id="{94847558-EFB6-4290-A0BE-080620A79504}"/>
              </a:ext>
            </a:extLst>
          </p:cNvPr>
          <p:cNvGrpSpPr/>
          <p:nvPr/>
        </p:nvGrpSpPr>
        <p:grpSpPr>
          <a:xfrm>
            <a:off x="110646" y="5134911"/>
            <a:ext cx="4810825" cy="5242712"/>
            <a:chOff x="668984" y="720000"/>
            <a:chExt cx="4557000" cy="4965630"/>
          </a:xfrm>
        </p:grpSpPr>
        <p:sp>
          <p:nvSpPr>
            <p:cNvPr id="25" name="Google Shape;77;p14">
              <a:extLst>
                <a:ext uri="{FF2B5EF4-FFF2-40B4-BE49-F238E27FC236}">
                  <a16:creationId xmlns:a16="http://schemas.microsoft.com/office/drawing/2014/main" id="{978A9A6F-B635-4CAD-B977-545BC8F290D4}"/>
                </a:ext>
              </a:extLst>
            </p:cNvPr>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26" name="Google Shape;78;p14">
              <a:extLst>
                <a:ext uri="{FF2B5EF4-FFF2-40B4-BE49-F238E27FC236}">
                  <a16:creationId xmlns:a16="http://schemas.microsoft.com/office/drawing/2014/main" id="{1BB001DE-6103-4894-94DF-2C1C21445B12}"/>
                </a:ext>
              </a:extLst>
            </p:cNvPr>
            <p:cNvSpPr/>
            <p:nvPr/>
          </p:nvSpPr>
          <p:spPr>
            <a:xfrm>
              <a:off x="3803661" y="720000"/>
              <a:ext cx="958438" cy="979383"/>
            </a:xfrm>
            <a:prstGeom prst="ellipse">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8</a:t>
              </a:r>
              <a:endParaRPr sz="3600" b="1" dirty="0">
                <a:solidFill>
                  <a:srgbClr val="FFFFFF"/>
                </a:solidFill>
                <a:latin typeface="Prompt"/>
                <a:ea typeface="Prompt"/>
                <a:cs typeface="Prompt"/>
                <a:sym typeface="Prompt"/>
              </a:endParaRPr>
            </a:p>
          </p:txBody>
        </p:sp>
      </p:grpSp>
      <p:sp>
        <p:nvSpPr>
          <p:cNvPr id="28" name="TextBox 27">
            <a:extLst>
              <a:ext uri="{FF2B5EF4-FFF2-40B4-BE49-F238E27FC236}">
                <a16:creationId xmlns:a16="http://schemas.microsoft.com/office/drawing/2014/main" id="{784C6D77-6C24-4141-B7E1-7D815923809B}"/>
              </a:ext>
            </a:extLst>
          </p:cNvPr>
          <p:cNvSpPr txBox="1"/>
          <p:nvPr/>
        </p:nvSpPr>
        <p:spPr>
          <a:xfrm>
            <a:off x="717740" y="6219328"/>
            <a:ext cx="3823048" cy="3646191"/>
          </a:xfrm>
          <a:prstGeom prst="rect">
            <a:avLst/>
          </a:prstGeom>
          <a:noFill/>
        </p:spPr>
        <p:txBody>
          <a:bodyPr wrap="square">
            <a:spAutoFit/>
          </a:bodyPr>
          <a:lstStyle/>
          <a:p>
            <a:pPr>
              <a:lnSpc>
                <a:spcPct val="107000"/>
              </a:lnSpc>
              <a:spcAft>
                <a:spcPts val="800"/>
              </a:spcAft>
            </a:pPr>
            <a:r>
              <a:rPr lang="en-US" sz="1800" b="1" dirty="0">
                <a:latin typeface="Prompt Balck "/>
                <a:ea typeface="Calibri" panose="020F0502020204030204" pitchFamily="34" charset="0"/>
                <a:cs typeface="Times New Roman" panose="02020603050405020304" pitchFamily="18" charset="0"/>
              </a:rPr>
              <a:t>Having an impact and getting the  issue out to the community </a:t>
            </a:r>
            <a:r>
              <a:rPr lang="en-US" dirty="0">
                <a:latin typeface="Prompt Balck "/>
                <a:ea typeface="Calibri" panose="020F0502020204030204" pitchFamily="34" charset="0"/>
                <a:cs typeface="Times New Roman" panose="02020603050405020304" pitchFamily="18" charset="0"/>
              </a:rPr>
              <a:t>You might like to think about suggesting the following  formats for pupils to use as part of their creative campaign: </a:t>
            </a:r>
          </a:p>
          <a:p>
            <a:pPr marL="285750" indent="-285750">
              <a:lnSpc>
                <a:spcPct val="107000"/>
              </a:lnSpc>
              <a:spcAft>
                <a:spcPts val="800"/>
              </a:spcAft>
              <a:buFont typeface="Wingdings" panose="05000000000000000000" pitchFamily="2" charset="2"/>
              <a:buChar char="v"/>
            </a:pPr>
            <a:r>
              <a:rPr lang="en-US" b="1" dirty="0">
                <a:latin typeface="Calibri" panose="020F0502020204030204" pitchFamily="34" charset="0"/>
                <a:ea typeface="Calibri" panose="020F0502020204030204" pitchFamily="34" charset="0"/>
                <a:cs typeface="Times New Roman" panose="02020603050405020304" pitchFamily="18" charset="0"/>
              </a:rPr>
              <a:t>Visual arts </a:t>
            </a:r>
            <a:r>
              <a:rPr lang="en-US" dirty="0">
                <a:latin typeface="Calibri" panose="020F0502020204030204" pitchFamily="34" charset="0"/>
                <a:ea typeface="Calibri" panose="020F0502020204030204" pitchFamily="34" charset="0"/>
                <a:cs typeface="Times New Roman" panose="02020603050405020304" pitchFamily="18" charset="0"/>
              </a:rPr>
              <a:t>(graffiti, painting, murals, collage, installation)</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v"/>
            </a:pPr>
            <a:r>
              <a:rPr lang="en-US" b="1" dirty="0">
                <a:latin typeface="Calibri" panose="020F0502020204030204" pitchFamily="34" charset="0"/>
                <a:ea typeface="Calibri" panose="020F0502020204030204" pitchFamily="34" charset="0"/>
                <a:cs typeface="Times New Roman" panose="02020603050405020304" pitchFamily="18" charset="0"/>
              </a:rPr>
              <a:t>Animation </a:t>
            </a:r>
            <a:r>
              <a:rPr lang="en-US" dirty="0">
                <a:latin typeface="Calibri" panose="020F0502020204030204" pitchFamily="34" charset="0"/>
                <a:ea typeface="Calibri" panose="020F0502020204030204" pitchFamily="34" charset="0"/>
                <a:cs typeface="Times New Roman" panose="02020603050405020304" pitchFamily="18" charset="0"/>
              </a:rPr>
              <a:t>(stop frame, illustration, film)</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v"/>
            </a:pPr>
            <a:r>
              <a:rPr lang="en-US" b="1" dirty="0">
                <a:latin typeface="Calibri" panose="020F0502020204030204" pitchFamily="34" charset="0"/>
                <a:ea typeface="Calibri" panose="020F0502020204030204" pitchFamily="34" charset="0"/>
                <a:cs typeface="Times New Roman" panose="02020603050405020304" pitchFamily="18" charset="0"/>
              </a:rPr>
              <a:t>Drama </a:t>
            </a:r>
            <a:r>
              <a:rPr lang="en-US" dirty="0">
                <a:latin typeface="Calibri" panose="020F0502020204030204" pitchFamily="34" charset="0"/>
                <a:ea typeface="Calibri" panose="020F0502020204030204" pitchFamily="34" charset="0"/>
                <a:cs typeface="Times New Roman" panose="02020603050405020304" pitchFamily="18" charset="0"/>
              </a:rPr>
              <a:t>(performance, video)</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v"/>
            </a:pPr>
            <a:r>
              <a:rPr lang="en-US" b="1" dirty="0">
                <a:latin typeface="Calibri" panose="020F0502020204030204" pitchFamily="34" charset="0"/>
                <a:ea typeface="Calibri" panose="020F0502020204030204" pitchFamily="34" charset="0"/>
                <a:cs typeface="Times New Roman" panose="02020603050405020304" pitchFamily="18" charset="0"/>
              </a:rPr>
              <a:t>Dance </a:t>
            </a:r>
            <a:r>
              <a:rPr lang="en-US" dirty="0">
                <a:latin typeface="Calibri" panose="020F0502020204030204" pitchFamily="34" charset="0"/>
                <a:ea typeface="Calibri" panose="020F0502020204030204" pitchFamily="34" charset="0"/>
                <a:cs typeface="Times New Roman" panose="02020603050405020304" pitchFamily="18" charset="0"/>
              </a:rPr>
              <a:t>(performance, video)</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v"/>
            </a:pPr>
            <a:r>
              <a:rPr lang="en-US" b="1" dirty="0">
                <a:latin typeface="Calibri" panose="020F0502020204030204" pitchFamily="34" charset="0"/>
                <a:ea typeface="Calibri" panose="020F0502020204030204" pitchFamily="34" charset="0"/>
                <a:cs typeface="Times New Roman" panose="02020603050405020304" pitchFamily="18" charset="0"/>
              </a:rPr>
              <a:t>Music – </a:t>
            </a:r>
            <a:r>
              <a:rPr lang="en-US" dirty="0">
                <a:latin typeface="Calibri" panose="020F0502020204030204" pitchFamily="34" charset="0"/>
                <a:ea typeface="Calibri" panose="020F0502020204030204" pitchFamily="34" charset="0"/>
                <a:cs typeface="Times New Roman" panose="02020603050405020304" pitchFamily="18" charset="0"/>
              </a:rPr>
              <a:t>urban, acoustic, classical, singing, playing</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(performance, video)</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v"/>
            </a:pPr>
            <a:r>
              <a:rPr lang="en-US" b="1" dirty="0">
                <a:latin typeface="Calibri" panose="020F0502020204030204" pitchFamily="34" charset="0"/>
                <a:ea typeface="Calibri" panose="020F0502020204030204" pitchFamily="34" charset="0"/>
                <a:cs typeface="Times New Roman" panose="02020603050405020304" pitchFamily="18" charset="0"/>
              </a:rPr>
              <a:t>Multi-arts project including a mix of any of the above </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86040DDB-C98A-4AD4-AF0A-B1A917C7989C}"/>
              </a:ext>
            </a:extLst>
          </p:cNvPr>
          <p:cNvSpPr txBox="1"/>
          <p:nvPr/>
        </p:nvSpPr>
        <p:spPr>
          <a:xfrm>
            <a:off x="5049741" y="8517600"/>
            <a:ext cx="2284967" cy="1561005"/>
          </a:xfrm>
          <a:prstGeom prst="rect">
            <a:avLst/>
          </a:prstGeom>
          <a:solidFill>
            <a:srgbClr val="5BB22C"/>
          </a:solidFill>
          <a:ln w="38100">
            <a:solidFill>
              <a:schemeClr val="tx1"/>
            </a:solidFill>
          </a:ln>
        </p:spPr>
        <p:txBody>
          <a:bodyPr wrap="square">
            <a:spAutoFit/>
          </a:bodyPr>
          <a:lstStyle/>
          <a:p>
            <a:pPr algn="ctr">
              <a:lnSpc>
                <a:spcPct val="107000"/>
              </a:lnSpc>
              <a:spcAft>
                <a:spcPts val="800"/>
              </a:spcAft>
            </a:pPr>
            <a:r>
              <a:rPr lang="en-GB" sz="1800" dirty="0">
                <a:effectLst/>
                <a:latin typeface="Prompt Black"/>
                <a:ea typeface="Calibri" panose="020F0502020204030204" pitchFamily="34" charset="0"/>
                <a:cs typeface="Times New Roman" panose="02020603050405020304" pitchFamily="18" charset="0"/>
              </a:rPr>
              <a:t>How can young people spread the word and play a committed leading role? </a:t>
            </a:r>
          </a:p>
        </p:txBody>
      </p:sp>
    </p:spTree>
    <p:extLst>
      <p:ext uri="{BB962C8B-B14F-4D97-AF65-F5344CB8AC3E}">
        <p14:creationId xmlns:p14="http://schemas.microsoft.com/office/powerpoint/2010/main" val="30101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435673" y="7496936"/>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297850" y="835051"/>
            <a:ext cx="2644725" cy="2583645"/>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457200" y="301770"/>
            <a:ext cx="1215300" cy="418230"/>
          </a:xfrm>
          <a:prstGeom prst="rect">
            <a:avLst/>
          </a:prstGeom>
          <a:noFill/>
          <a:ln>
            <a:noFill/>
          </a:ln>
        </p:spPr>
      </p:pic>
      <p:grpSp>
        <p:nvGrpSpPr>
          <p:cNvPr id="76" name="Google Shape;76;p14"/>
          <p:cNvGrpSpPr/>
          <p:nvPr/>
        </p:nvGrpSpPr>
        <p:grpSpPr>
          <a:xfrm>
            <a:off x="2556862" y="720000"/>
            <a:ext cx="4810825" cy="5047831"/>
            <a:chOff x="668984" y="904581"/>
            <a:chExt cx="4557000" cy="4781049"/>
          </a:xfrm>
        </p:grpSpPr>
        <p:sp>
          <p:nvSpPr>
            <p:cNvPr id="77" name="Google Shape;77;p14"/>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634100" y="904581"/>
              <a:ext cx="902245" cy="916917"/>
            </a:xfrm>
            <a:prstGeom prst="ellipse">
              <a:avLst/>
            </a:prstGeom>
            <a:solidFill>
              <a:srgbClr val="7030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9</a:t>
              </a:r>
              <a:endParaRPr sz="3600" b="1" dirty="0">
                <a:solidFill>
                  <a:srgbClr val="FFFFFF"/>
                </a:solidFill>
                <a:latin typeface="Prompt"/>
                <a:ea typeface="Prompt"/>
                <a:cs typeface="Prompt"/>
                <a:sym typeface="Prompt"/>
              </a:endParaRPr>
            </a:p>
          </p:txBody>
        </p:sp>
      </p:grpSp>
      <p:grpSp>
        <p:nvGrpSpPr>
          <p:cNvPr id="13" name="Google Shape;76;p14">
            <a:extLst>
              <a:ext uri="{FF2B5EF4-FFF2-40B4-BE49-F238E27FC236}">
                <a16:creationId xmlns:a16="http://schemas.microsoft.com/office/drawing/2014/main" id="{D707CB32-4A93-4B0C-AF3B-4BD64766FB2F}"/>
              </a:ext>
            </a:extLst>
          </p:cNvPr>
          <p:cNvGrpSpPr/>
          <p:nvPr/>
        </p:nvGrpSpPr>
        <p:grpSpPr>
          <a:xfrm>
            <a:off x="32285" y="5191350"/>
            <a:ext cx="5032661" cy="5308664"/>
            <a:chOff x="733380" y="657534"/>
            <a:chExt cx="4767132" cy="5028097"/>
          </a:xfrm>
        </p:grpSpPr>
        <p:sp>
          <p:nvSpPr>
            <p:cNvPr id="14" name="Google Shape;77;p14">
              <a:extLst>
                <a:ext uri="{FF2B5EF4-FFF2-40B4-BE49-F238E27FC236}">
                  <a16:creationId xmlns:a16="http://schemas.microsoft.com/office/drawing/2014/main" id="{49AD5227-81E5-4BA9-A41C-E75F43347B02}"/>
                </a:ext>
              </a:extLst>
            </p:cNvPr>
            <p:cNvSpPr/>
            <p:nvPr/>
          </p:nvSpPr>
          <p:spPr>
            <a:xfrm>
              <a:off x="733380" y="910042"/>
              <a:ext cx="4767132" cy="4775589"/>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5" name="Google Shape;78;p14">
              <a:extLst>
                <a:ext uri="{FF2B5EF4-FFF2-40B4-BE49-F238E27FC236}">
                  <a16:creationId xmlns:a16="http://schemas.microsoft.com/office/drawing/2014/main" id="{B5878D48-0F3C-40DE-8A24-28102E73483C}"/>
                </a:ext>
              </a:extLst>
            </p:cNvPr>
            <p:cNvSpPr/>
            <p:nvPr/>
          </p:nvSpPr>
          <p:spPr>
            <a:xfrm>
              <a:off x="3629512" y="657534"/>
              <a:ext cx="948107" cy="811763"/>
            </a:xfrm>
            <a:prstGeom prst="ellipse">
              <a:avLst/>
            </a:prstGeom>
            <a:solidFill>
              <a:srgbClr val="33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Prompt"/>
                  <a:ea typeface="Prompt"/>
                  <a:cs typeface="Prompt"/>
                  <a:sym typeface="Prompt"/>
                </a:rPr>
                <a:t>10</a:t>
              </a:r>
              <a:endParaRPr sz="3600" b="1" dirty="0">
                <a:solidFill>
                  <a:srgbClr val="FFFFFF"/>
                </a:solidFill>
                <a:latin typeface="Prompt"/>
                <a:ea typeface="Prompt"/>
                <a:cs typeface="Prompt"/>
                <a:sym typeface="Prompt"/>
              </a:endParaRPr>
            </a:p>
          </p:txBody>
        </p:sp>
      </p:grpSp>
      <p:sp>
        <p:nvSpPr>
          <p:cNvPr id="16" name="TextBox 15">
            <a:extLst>
              <a:ext uri="{FF2B5EF4-FFF2-40B4-BE49-F238E27FC236}">
                <a16:creationId xmlns:a16="http://schemas.microsoft.com/office/drawing/2014/main" id="{6243ECAB-2873-4CAB-9227-D515B744F592}"/>
              </a:ext>
            </a:extLst>
          </p:cNvPr>
          <p:cNvSpPr txBox="1"/>
          <p:nvPr/>
        </p:nvSpPr>
        <p:spPr>
          <a:xfrm>
            <a:off x="1395040" y="6243289"/>
            <a:ext cx="2024886" cy="319446"/>
          </a:xfrm>
          <a:prstGeom prst="rect">
            <a:avLst/>
          </a:prstGeom>
          <a:noFill/>
        </p:spPr>
        <p:txBody>
          <a:bodyPr wrap="square">
            <a:spAutoFit/>
          </a:bodyPr>
          <a:lstStyle/>
          <a:p>
            <a:pPr marL="0" lvl="0" indent="0" algn="l" rtl="0">
              <a:lnSpc>
                <a:spcPct val="80000"/>
              </a:lnSpc>
              <a:spcBef>
                <a:spcPts val="0"/>
              </a:spcBef>
              <a:spcAft>
                <a:spcPts val="0"/>
              </a:spcAft>
              <a:buNone/>
            </a:pPr>
            <a:r>
              <a:rPr lang="it" sz="1800" b="1" dirty="0">
                <a:solidFill>
                  <a:schemeClr val="tx1"/>
                </a:solidFill>
                <a:latin typeface="Prompt Black"/>
                <a:ea typeface="Prompt Light"/>
                <a:cs typeface="Prompt Light"/>
                <a:sym typeface="Prompt Light"/>
              </a:rPr>
              <a:t> </a:t>
            </a:r>
          </a:p>
        </p:txBody>
      </p:sp>
      <p:sp>
        <p:nvSpPr>
          <p:cNvPr id="17" name="TextBox 16">
            <a:extLst>
              <a:ext uri="{FF2B5EF4-FFF2-40B4-BE49-F238E27FC236}">
                <a16:creationId xmlns:a16="http://schemas.microsoft.com/office/drawing/2014/main" id="{1C4DD8FA-56B1-4BA9-A817-59652BB6A742}"/>
              </a:ext>
            </a:extLst>
          </p:cNvPr>
          <p:cNvSpPr txBox="1"/>
          <p:nvPr/>
        </p:nvSpPr>
        <p:spPr>
          <a:xfrm>
            <a:off x="3067660" y="1749450"/>
            <a:ext cx="4069080" cy="2794098"/>
          </a:xfrm>
          <a:prstGeom prst="rect">
            <a:avLst/>
          </a:prstGeom>
          <a:noFill/>
        </p:spPr>
        <p:txBody>
          <a:bodyPr wrap="square">
            <a:spAutoFit/>
          </a:bodyPr>
          <a:lstStyle/>
          <a:p>
            <a:r>
              <a:rPr lang="en-GB" b="0" i="0" dirty="0">
                <a:solidFill>
                  <a:srgbClr val="030303"/>
                </a:solidFill>
                <a:effectLst/>
                <a:latin typeface="Prompt Black"/>
              </a:rPr>
              <a:t>The project  </a:t>
            </a:r>
            <a:r>
              <a:rPr lang="en-GB" b="1" i="0" dirty="0">
                <a:solidFill>
                  <a:srgbClr val="030303"/>
                </a:solidFill>
                <a:effectLst/>
                <a:latin typeface="Prompt Black"/>
              </a:rPr>
              <a:t>provides History and Geography  teachers of secondary school students with an innovative </a:t>
            </a:r>
            <a:r>
              <a:rPr lang="en-GB" b="1" dirty="0">
                <a:solidFill>
                  <a:srgbClr val="030303"/>
                </a:solidFill>
                <a:latin typeface="Prompt Black"/>
              </a:rPr>
              <a:t>reference </a:t>
            </a:r>
            <a:r>
              <a:rPr lang="en-GB" b="1" i="0" dirty="0">
                <a:solidFill>
                  <a:srgbClr val="030303"/>
                </a:solidFill>
                <a:effectLst/>
                <a:latin typeface="Prompt Black"/>
              </a:rPr>
              <a:t>book</a:t>
            </a:r>
            <a:r>
              <a:rPr lang="en-GB" b="0" i="0" dirty="0">
                <a:solidFill>
                  <a:srgbClr val="030303"/>
                </a:solidFill>
                <a:effectLst/>
                <a:latin typeface="Prompt Black"/>
              </a:rPr>
              <a:t> . </a:t>
            </a:r>
            <a:r>
              <a:rPr lang="en-GB" b="1" dirty="0">
                <a:solidFill>
                  <a:srgbClr val="030303"/>
                </a:solidFill>
                <a:effectLst/>
                <a:latin typeface="Prompt Black"/>
                <a:ea typeface="Times New Roman" panose="02020603050405020304" pitchFamily="18" charset="0"/>
                <a:cs typeface="Times New Roman" panose="02020603050405020304" pitchFamily="18" charset="0"/>
              </a:rPr>
              <a:t> The aim is</a:t>
            </a:r>
            <a:r>
              <a:rPr lang="en-GB" dirty="0">
                <a:solidFill>
                  <a:srgbClr val="030303"/>
                </a:solidFill>
                <a:effectLst/>
                <a:latin typeface="Prompt Black"/>
                <a:ea typeface="Times New Roman" panose="02020603050405020304" pitchFamily="18" charset="0"/>
                <a:cs typeface="Times New Roman" panose="02020603050405020304" pitchFamily="18" charset="0"/>
              </a:rPr>
              <a:t> to spread a new historical narrative in schools </a:t>
            </a:r>
            <a:r>
              <a:rPr lang="en-GB" b="1" dirty="0">
                <a:solidFill>
                  <a:srgbClr val="030303"/>
                </a:solidFill>
                <a:effectLst/>
                <a:latin typeface="Prompt Black"/>
                <a:ea typeface="Times New Roman" panose="02020603050405020304" pitchFamily="18" charset="0"/>
                <a:cs typeface="Times New Roman" panose="02020603050405020304" pitchFamily="18" charset="0"/>
              </a:rPr>
              <a:t>to help overcome both nationalism and Eurocentrism.</a:t>
            </a:r>
            <a:r>
              <a:rPr lang="en-GB" dirty="0">
                <a:solidFill>
                  <a:srgbClr val="030303"/>
                </a:solidFill>
                <a:effectLst/>
                <a:latin typeface="Prompt Black"/>
                <a:ea typeface="Times New Roman" panose="02020603050405020304" pitchFamily="18" charset="0"/>
                <a:cs typeface="Times New Roman" panose="02020603050405020304" pitchFamily="18" charset="0"/>
              </a:rPr>
              <a:t> </a:t>
            </a:r>
          </a:p>
          <a:p>
            <a:r>
              <a:rPr lang="en-GB" dirty="0">
                <a:solidFill>
                  <a:srgbClr val="030303"/>
                </a:solidFill>
                <a:latin typeface="Prompt Black"/>
                <a:cs typeface="Times New Roman" panose="02020603050405020304" pitchFamily="18" charset="0"/>
              </a:rPr>
              <a:t>The Educational Goals are:</a:t>
            </a:r>
          </a:p>
          <a:p>
            <a:pPr marL="285750" indent="-285750">
              <a:lnSpc>
                <a:spcPct val="107000"/>
              </a:lnSpc>
              <a:spcAft>
                <a:spcPts val="800"/>
              </a:spcAft>
              <a:buFont typeface="Wingdings" panose="05000000000000000000" pitchFamily="2" charset="2"/>
              <a:buChar char="v"/>
            </a:pPr>
            <a:r>
              <a:rPr lang="en-GB" dirty="0">
                <a:solidFill>
                  <a:srgbClr val="030303"/>
                </a:solidFill>
                <a:effectLst/>
                <a:latin typeface="Prompt Black"/>
                <a:ea typeface="Times New Roman" panose="02020603050405020304" pitchFamily="18" charset="0"/>
                <a:cs typeface="Times New Roman" panose="02020603050405020304" pitchFamily="18" charset="0"/>
              </a:rPr>
              <a:t> </a:t>
            </a:r>
            <a:r>
              <a:rPr lang="en-GB" b="1" dirty="0">
                <a:solidFill>
                  <a:srgbClr val="030303"/>
                </a:solidFill>
                <a:effectLst/>
                <a:latin typeface="Prompt Black"/>
                <a:ea typeface="Times New Roman" panose="02020603050405020304" pitchFamily="18" charset="0"/>
                <a:cs typeface="Times New Roman" panose="02020603050405020304" pitchFamily="18" charset="0"/>
              </a:rPr>
              <a:t>To narrate history to all European and world citizens</a:t>
            </a:r>
            <a:r>
              <a:rPr lang="en-GB" dirty="0">
                <a:solidFill>
                  <a:srgbClr val="030303"/>
                </a:solidFill>
                <a:effectLst/>
                <a:latin typeface="Prompt Black"/>
                <a:ea typeface="Times New Roman" panose="02020603050405020304" pitchFamily="18" charset="0"/>
                <a:cs typeface="Times New Roman" panose="02020603050405020304" pitchFamily="18" charset="0"/>
              </a:rPr>
              <a:t>:</a:t>
            </a:r>
            <a:r>
              <a:rPr lang="en-GB" b="1" dirty="0">
                <a:solidFill>
                  <a:srgbClr val="030303"/>
                </a:solidFill>
                <a:effectLst/>
                <a:latin typeface="Prompt Black"/>
                <a:ea typeface="Times New Roman" panose="02020603050405020304" pitchFamily="18" charset="0"/>
                <a:cs typeface="Times New Roman" panose="02020603050405020304" pitchFamily="18" charset="0"/>
              </a:rPr>
              <a:t> To help students and teachers choose important historical elements</a:t>
            </a:r>
            <a:r>
              <a:rPr lang="en-GB" dirty="0">
                <a:solidFill>
                  <a:srgbClr val="030303"/>
                </a:solidFill>
                <a:effectLst/>
                <a:latin typeface="Prompt Black"/>
                <a:ea typeface="Times New Roman" panose="02020603050405020304" pitchFamily="18" charset="0"/>
                <a:cs typeface="Times New Roman" panose="02020603050405020304" pitchFamily="18" charset="0"/>
              </a:rPr>
              <a:t>: </a:t>
            </a:r>
          </a:p>
          <a:p>
            <a:pPr marL="285750" indent="-285750">
              <a:lnSpc>
                <a:spcPct val="107000"/>
              </a:lnSpc>
              <a:spcAft>
                <a:spcPts val="800"/>
              </a:spcAft>
              <a:buFont typeface="Wingdings" panose="05000000000000000000" pitchFamily="2" charset="2"/>
              <a:buChar char="v"/>
            </a:pPr>
            <a:r>
              <a:rPr lang="en-GB" b="1" dirty="0">
                <a:solidFill>
                  <a:srgbClr val="030303"/>
                </a:solidFill>
                <a:effectLst/>
                <a:latin typeface="Prompt Black"/>
                <a:ea typeface="Times New Roman" panose="02020603050405020304" pitchFamily="18" charset="0"/>
                <a:cs typeface="Times New Roman" panose="02020603050405020304" pitchFamily="18" charset="0"/>
              </a:rPr>
              <a:t>To narrate history in a clear way</a:t>
            </a:r>
            <a:r>
              <a:rPr lang="en-GB" dirty="0">
                <a:solidFill>
                  <a:srgbClr val="030303"/>
                </a:solidFill>
                <a:effectLst/>
                <a:latin typeface="Prompt Black"/>
                <a:ea typeface="Times New Roman" panose="02020603050405020304" pitchFamily="18" charset="0"/>
                <a:cs typeface="Times New Roman" panose="02020603050405020304" pitchFamily="18" charset="0"/>
              </a:rPr>
              <a:t>:</a:t>
            </a:r>
          </a:p>
          <a:p>
            <a:pPr marL="285750" indent="-285750">
              <a:lnSpc>
                <a:spcPct val="107000"/>
              </a:lnSpc>
              <a:spcAft>
                <a:spcPts val="800"/>
              </a:spcAft>
              <a:buFont typeface="Wingdings" panose="05000000000000000000" pitchFamily="2" charset="2"/>
              <a:buChar char="v"/>
            </a:pPr>
            <a:r>
              <a:rPr lang="en-GB" b="1" dirty="0">
                <a:solidFill>
                  <a:srgbClr val="030303"/>
                </a:solidFill>
                <a:effectLst/>
                <a:latin typeface="Prompt Black"/>
                <a:ea typeface="Times New Roman" panose="02020603050405020304" pitchFamily="18" charset="0"/>
                <a:cs typeface="Times New Roman" panose="02020603050405020304" pitchFamily="18" charset="0"/>
              </a:rPr>
              <a:t>To explain the great problems of today</a:t>
            </a:r>
            <a:r>
              <a:rPr lang="en-GB" dirty="0">
                <a:solidFill>
                  <a:srgbClr val="030303"/>
                </a:solidFill>
                <a:effectLst/>
                <a:latin typeface="Prompt Black"/>
                <a:ea typeface="Times New Roman" panose="02020603050405020304" pitchFamily="18" charset="0"/>
                <a:cs typeface="Times New Roman" panose="02020603050405020304" pitchFamily="18" charset="0"/>
              </a:rPr>
              <a:t>: </a:t>
            </a:r>
            <a:endParaRPr lang="en-GB" dirty="0">
              <a:latin typeface="Prompt Black"/>
            </a:endParaRPr>
          </a:p>
        </p:txBody>
      </p:sp>
      <p:sp>
        <p:nvSpPr>
          <p:cNvPr id="22" name="TextBox 21">
            <a:extLst>
              <a:ext uri="{FF2B5EF4-FFF2-40B4-BE49-F238E27FC236}">
                <a16:creationId xmlns:a16="http://schemas.microsoft.com/office/drawing/2014/main" id="{AB69EB60-0072-4395-81A2-78097BDB2F85}"/>
              </a:ext>
            </a:extLst>
          </p:cNvPr>
          <p:cNvSpPr txBox="1"/>
          <p:nvPr/>
        </p:nvSpPr>
        <p:spPr>
          <a:xfrm>
            <a:off x="639142" y="1637881"/>
            <a:ext cx="1962139" cy="671915"/>
          </a:xfrm>
          <a:prstGeom prst="rect">
            <a:avLst/>
          </a:prstGeom>
          <a:solidFill>
            <a:srgbClr val="5BB22C"/>
          </a:solidFill>
          <a:ln w="38100">
            <a:solidFill>
              <a:schemeClr val="tx1"/>
            </a:solidFill>
          </a:ln>
        </p:spPr>
        <p:txBody>
          <a:bodyPr wrap="square">
            <a:spAutoFit/>
          </a:bodyPr>
          <a:lstStyle/>
          <a:p>
            <a:pPr algn="ctr">
              <a:lnSpc>
                <a:spcPct val="107000"/>
              </a:lnSpc>
              <a:spcAft>
                <a:spcPts val="800"/>
              </a:spcAft>
            </a:pPr>
            <a:r>
              <a:rPr lang="it" sz="1800" b="1" dirty="0">
                <a:solidFill>
                  <a:schemeClr val="tx1"/>
                </a:solidFill>
                <a:latin typeface="Prompt Black"/>
                <a:ea typeface="Prompt Light"/>
                <a:cs typeface="Prompt Light"/>
                <a:sym typeface="Prompt Light"/>
              </a:rPr>
              <a:t>What is the Geo History Textbook? </a:t>
            </a:r>
            <a:endParaRPr lang="en-GB" sz="1800" dirty="0">
              <a:effectLst/>
              <a:latin typeface="Prompt Black"/>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594DA055-CE27-41C8-A6DA-A395D06CDFE1}"/>
              </a:ext>
            </a:extLst>
          </p:cNvPr>
          <p:cNvSpPr txBox="1"/>
          <p:nvPr/>
        </p:nvSpPr>
        <p:spPr>
          <a:xfrm>
            <a:off x="5102200" y="8529469"/>
            <a:ext cx="2054349" cy="1264642"/>
          </a:xfrm>
          <a:prstGeom prst="rect">
            <a:avLst/>
          </a:prstGeom>
          <a:solidFill>
            <a:srgbClr val="5BB22C"/>
          </a:solidFill>
          <a:ln w="38100">
            <a:solidFill>
              <a:schemeClr val="tx1"/>
            </a:solidFill>
          </a:ln>
        </p:spPr>
        <p:txBody>
          <a:bodyPr wrap="square">
            <a:spAutoFit/>
          </a:bodyPr>
          <a:lstStyle/>
          <a:p>
            <a:pPr algn="ctr">
              <a:lnSpc>
                <a:spcPct val="107000"/>
              </a:lnSpc>
              <a:spcAft>
                <a:spcPts val="800"/>
              </a:spcAft>
            </a:pPr>
            <a:r>
              <a:rPr lang="en-GB" sz="1800" dirty="0">
                <a:effectLst/>
                <a:latin typeface="Prompt Black"/>
                <a:ea typeface="Calibri" panose="020F0502020204030204" pitchFamily="34" charset="0"/>
                <a:cs typeface="Times New Roman" panose="02020603050405020304" pitchFamily="18" charset="0"/>
              </a:rPr>
              <a:t>Why don’t you take a look and explore this exciting new resource.</a:t>
            </a:r>
          </a:p>
        </p:txBody>
      </p:sp>
      <p:sp>
        <p:nvSpPr>
          <p:cNvPr id="21" name="TextBox 20">
            <a:extLst>
              <a:ext uri="{FF2B5EF4-FFF2-40B4-BE49-F238E27FC236}">
                <a16:creationId xmlns:a16="http://schemas.microsoft.com/office/drawing/2014/main" id="{63240235-7CB5-46C0-BDB4-594115528C70}"/>
              </a:ext>
            </a:extLst>
          </p:cNvPr>
          <p:cNvSpPr txBox="1"/>
          <p:nvPr/>
        </p:nvSpPr>
        <p:spPr>
          <a:xfrm>
            <a:off x="4565868" y="4722234"/>
            <a:ext cx="1219821" cy="584775"/>
          </a:xfrm>
          <a:prstGeom prst="rect">
            <a:avLst/>
          </a:prstGeom>
          <a:solidFill>
            <a:srgbClr val="5BB22C"/>
          </a:solidFill>
          <a:ln w="38100">
            <a:solidFill>
              <a:schemeClr val="tx1"/>
            </a:solidFill>
          </a:ln>
        </p:spPr>
        <p:txBody>
          <a:bodyPr wrap="square">
            <a:spAutoFit/>
          </a:bodyPr>
          <a:lstStyle/>
          <a:p>
            <a:r>
              <a:rPr lang="en-GB" sz="1600" i="1" dirty="0">
                <a:solidFill>
                  <a:schemeClr val="tx1"/>
                </a:solidFill>
                <a:latin typeface="Prompt Balck "/>
              </a:rPr>
              <a:t>‘ thinking differently’ </a:t>
            </a:r>
            <a:endParaRPr lang="en-GB" sz="1600" dirty="0">
              <a:solidFill>
                <a:schemeClr val="tx1"/>
              </a:solidFill>
              <a:latin typeface="Prompt Balck "/>
            </a:endParaRPr>
          </a:p>
        </p:txBody>
      </p:sp>
      <p:sp>
        <p:nvSpPr>
          <p:cNvPr id="24" name="TextBox 23">
            <a:extLst>
              <a:ext uri="{FF2B5EF4-FFF2-40B4-BE49-F238E27FC236}">
                <a16:creationId xmlns:a16="http://schemas.microsoft.com/office/drawing/2014/main" id="{F39950B5-C2D4-4AB9-8B8A-EB45E4DE1600}"/>
              </a:ext>
            </a:extLst>
          </p:cNvPr>
          <p:cNvSpPr txBox="1"/>
          <p:nvPr/>
        </p:nvSpPr>
        <p:spPr>
          <a:xfrm>
            <a:off x="8387486" y="7343048"/>
            <a:ext cx="2672581" cy="307777"/>
          </a:xfrm>
          <a:prstGeom prst="rect">
            <a:avLst/>
          </a:prstGeom>
          <a:solidFill>
            <a:schemeClr val="accent6">
              <a:lumMod val="20000"/>
              <a:lumOff val="80000"/>
            </a:schemeClr>
          </a:solidFill>
        </p:spPr>
        <p:txBody>
          <a:bodyPr wrap="square">
            <a:spAutoFit/>
          </a:bodyPr>
          <a:lstStyle/>
          <a:p>
            <a:endParaRPr lang="en-GB" sz="1400" dirty="0"/>
          </a:p>
        </p:txBody>
      </p:sp>
      <p:sp>
        <p:nvSpPr>
          <p:cNvPr id="25" name="TextBox 24">
            <a:extLst>
              <a:ext uri="{FF2B5EF4-FFF2-40B4-BE49-F238E27FC236}">
                <a16:creationId xmlns:a16="http://schemas.microsoft.com/office/drawing/2014/main" id="{C470E67E-BCB8-4A87-B4FD-3A2DCB827B02}"/>
              </a:ext>
            </a:extLst>
          </p:cNvPr>
          <p:cNvSpPr txBox="1"/>
          <p:nvPr/>
        </p:nvSpPr>
        <p:spPr>
          <a:xfrm>
            <a:off x="567016" y="6259645"/>
            <a:ext cx="4218120" cy="3877985"/>
          </a:xfrm>
          <a:prstGeom prst="rect">
            <a:avLst/>
          </a:prstGeom>
          <a:noFill/>
        </p:spPr>
        <p:txBody>
          <a:bodyPr wrap="square">
            <a:spAutoFit/>
          </a:bodyPr>
          <a:lstStyle/>
          <a:p>
            <a:r>
              <a:rPr lang="en-GB" sz="1800" b="1" dirty="0">
                <a:latin typeface="Prompt Balck "/>
              </a:rPr>
              <a:t>Theme one: Humans change nature</a:t>
            </a:r>
            <a:r>
              <a:rPr lang="en-GB" sz="1800" dirty="0">
                <a:latin typeface="Prompt Balck "/>
              </a:rPr>
              <a:t>. </a:t>
            </a:r>
          </a:p>
          <a:p>
            <a:pPr marL="285750" indent="-285750">
              <a:buFont typeface="Wingdings" panose="05000000000000000000" pitchFamily="2" charset="2"/>
              <a:buChar char="v"/>
            </a:pPr>
            <a:r>
              <a:rPr lang="en-GB" dirty="0">
                <a:latin typeface="Prompt Balck "/>
              </a:rPr>
              <a:t>This highlights the outcomes produced by human actions within nature: how nature is used, transformed and exploited, and how this affected humans and human history.</a:t>
            </a:r>
          </a:p>
          <a:p>
            <a:endParaRPr lang="en-GB" b="1" dirty="0">
              <a:latin typeface=" "/>
            </a:endParaRPr>
          </a:p>
          <a:p>
            <a:r>
              <a:rPr lang="en-GB" sz="1800" b="1" dirty="0">
                <a:latin typeface="Prompt Balck "/>
              </a:rPr>
              <a:t>Theme two: Humans on the move </a:t>
            </a:r>
          </a:p>
          <a:p>
            <a:pPr marL="285750" indent="-285750">
              <a:buFont typeface="Wingdings" panose="05000000000000000000" pitchFamily="2" charset="2"/>
              <a:buChar char="v"/>
            </a:pPr>
            <a:r>
              <a:rPr lang="en-GB" sz="1400" b="1" dirty="0">
                <a:latin typeface="Prompt Balck "/>
              </a:rPr>
              <a:t>This highlights the expansion and abridgment of human populations. </a:t>
            </a:r>
            <a:r>
              <a:rPr lang="en-GB" sz="1400" dirty="0">
                <a:latin typeface="Prompt Balck "/>
              </a:rPr>
              <a:t>Migrations have existed for hundreds of thousands of years, since the very beginning of the human species. </a:t>
            </a:r>
          </a:p>
          <a:p>
            <a:pPr marL="285750" indent="-285750">
              <a:buFont typeface="Wingdings" panose="05000000000000000000" pitchFamily="2" charset="2"/>
              <a:buChar char="v"/>
            </a:pPr>
            <a:r>
              <a:rPr lang="en-GB" sz="1400" dirty="0">
                <a:latin typeface="Prompt Balck "/>
              </a:rPr>
              <a:t>Colonisation also triggered the movement of humans over large distances. Colonialism is the conquest, possession and direct control of territories that belong to other human groups</a:t>
            </a:r>
            <a:endParaRPr lang="en-GB" dirty="0">
              <a:latin typeface="Prompt Balck "/>
            </a:endParaRPr>
          </a:p>
          <a:p>
            <a:pPr marL="285750" indent="-285750">
              <a:buFont typeface="Wingdings" panose="05000000000000000000" pitchFamily="2" charset="2"/>
              <a:buChar char="v"/>
            </a:pPr>
            <a:endParaRPr lang="en-GB" sz="1400" b="1" dirty="0">
              <a:latin typeface=" "/>
            </a:endParaRPr>
          </a:p>
          <a:p>
            <a:r>
              <a:rPr lang="en-GB" sz="1400" dirty="0">
                <a:latin typeface=" "/>
              </a:rPr>
              <a:t> </a:t>
            </a:r>
          </a:p>
        </p:txBody>
      </p:sp>
    </p:spTree>
    <p:extLst>
      <p:ext uri="{BB962C8B-B14F-4D97-AF65-F5344CB8AC3E}">
        <p14:creationId xmlns:p14="http://schemas.microsoft.com/office/powerpoint/2010/main" val="25547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 calcmode="lin" valueType="num">
                                      <p:cBhvr additive="base">
                                        <p:cTn id="1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anim calcmode="lin" valueType="num">
                                      <p:cBhvr additive="base">
                                        <p:cTn id="17"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4" end="4"/>
                                            </p:txEl>
                                          </p:spTgt>
                                        </p:tgtEl>
                                        <p:attrNameLst>
                                          <p:attrName>style.visibility</p:attrName>
                                        </p:attrNameLst>
                                      </p:cBhvr>
                                      <p:to>
                                        <p:strVal val="visible"/>
                                      </p:to>
                                    </p:set>
                                    <p:anim calcmode="lin" valueType="num">
                                      <p:cBhvr additive="base">
                                        <p:cTn id="21"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xEl>
                                              <p:pRg st="5" end="5"/>
                                            </p:txEl>
                                          </p:spTgt>
                                        </p:tgtEl>
                                        <p:attrNameLst>
                                          <p:attrName>style.visibility</p:attrName>
                                        </p:attrNameLst>
                                      </p:cBhvr>
                                      <p:to>
                                        <p:strVal val="visible"/>
                                      </p:to>
                                    </p:set>
                                    <p:anim calcmode="lin" valueType="num">
                                      <p:cBhvr additive="base">
                                        <p:cTn id="25"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297850" y="835051"/>
            <a:ext cx="2644725" cy="2583645"/>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29011"/>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76" name="Google Shape;76;p14"/>
          <p:cNvGrpSpPr/>
          <p:nvPr/>
        </p:nvGrpSpPr>
        <p:grpSpPr>
          <a:xfrm>
            <a:off x="2451000" y="537294"/>
            <a:ext cx="4810825" cy="5027926"/>
            <a:chOff x="668984" y="923435"/>
            <a:chExt cx="4557000" cy="4762195"/>
          </a:xfrm>
        </p:grpSpPr>
        <p:sp>
          <p:nvSpPr>
            <p:cNvPr id="77" name="Google Shape;77;p14"/>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867504" y="923435"/>
              <a:ext cx="902245" cy="939985"/>
            </a:xfrm>
            <a:prstGeom prst="ellipse">
              <a:avLst/>
            </a:prstGeom>
            <a:solidFill>
              <a:srgbClr val="7030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11</a:t>
              </a:r>
              <a:endParaRPr sz="3600" b="1" dirty="0">
                <a:solidFill>
                  <a:srgbClr val="FFFFFF"/>
                </a:solidFill>
                <a:latin typeface="Prompt"/>
                <a:ea typeface="Prompt"/>
                <a:cs typeface="Prompt"/>
                <a:sym typeface="Prompt"/>
              </a:endParaRPr>
            </a:p>
          </p:txBody>
        </p:sp>
      </p:grpSp>
      <p:grpSp>
        <p:nvGrpSpPr>
          <p:cNvPr id="13" name="Google Shape;76;p14">
            <a:extLst>
              <a:ext uri="{FF2B5EF4-FFF2-40B4-BE49-F238E27FC236}">
                <a16:creationId xmlns:a16="http://schemas.microsoft.com/office/drawing/2014/main" id="{D707CB32-4A93-4B0C-AF3B-4BD64766FB2F}"/>
              </a:ext>
            </a:extLst>
          </p:cNvPr>
          <p:cNvGrpSpPr/>
          <p:nvPr/>
        </p:nvGrpSpPr>
        <p:grpSpPr>
          <a:xfrm>
            <a:off x="195868" y="6133521"/>
            <a:ext cx="4810825" cy="4842407"/>
            <a:chOff x="733380" y="1099148"/>
            <a:chExt cx="4557000" cy="4586482"/>
          </a:xfrm>
        </p:grpSpPr>
        <p:sp>
          <p:nvSpPr>
            <p:cNvPr id="14" name="Google Shape;77;p14">
              <a:extLst>
                <a:ext uri="{FF2B5EF4-FFF2-40B4-BE49-F238E27FC236}">
                  <a16:creationId xmlns:a16="http://schemas.microsoft.com/office/drawing/2014/main" id="{49AD5227-81E5-4BA9-A41C-E75F43347B02}"/>
                </a:ext>
              </a:extLst>
            </p:cNvPr>
            <p:cNvSpPr/>
            <p:nvPr/>
          </p:nvSpPr>
          <p:spPr>
            <a:xfrm>
              <a:off x="733380"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5" name="Google Shape;78;p14">
              <a:extLst>
                <a:ext uri="{FF2B5EF4-FFF2-40B4-BE49-F238E27FC236}">
                  <a16:creationId xmlns:a16="http://schemas.microsoft.com/office/drawing/2014/main" id="{B5878D48-0F3C-40DE-8A24-28102E73483C}"/>
                </a:ext>
              </a:extLst>
            </p:cNvPr>
            <p:cNvSpPr/>
            <p:nvPr/>
          </p:nvSpPr>
          <p:spPr>
            <a:xfrm>
              <a:off x="3686588" y="1099148"/>
              <a:ext cx="855966" cy="898847"/>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Prompt"/>
                  <a:ea typeface="Prompt"/>
                  <a:cs typeface="Prompt"/>
                  <a:sym typeface="Prompt"/>
                </a:rPr>
                <a:t>12</a:t>
              </a:r>
              <a:endParaRPr sz="3600" b="1" dirty="0">
                <a:solidFill>
                  <a:srgbClr val="FFFFFF"/>
                </a:solidFill>
                <a:latin typeface="Prompt"/>
                <a:ea typeface="Prompt"/>
                <a:cs typeface="Prompt"/>
                <a:sym typeface="Prompt"/>
              </a:endParaRPr>
            </a:p>
          </p:txBody>
        </p:sp>
      </p:grpSp>
      <p:sp>
        <p:nvSpPr>
          <p:cNvPr id="16" name="TextBox 15">
            <a:extLst>
              <a:ext uri="{FF2B5EF4-FFF2-40B4-BE49-F238E27FC236}">
                <a16:creationId xmlns:a16="http://schemas.microsoft.com/office/drawing/2014/main" id="{6243ECAB-2873-4CAB-9227-D515B744F592}"/>
              </a:ext>
            </a:extLst>
          </p:cNvPr>
          <p:cNvSpPr txBox="1"/>
          <p:nvPr/>
        </p:nvSpPr>
        <p:spPr>
          <a:xfrm>
            <a:off x="1395040" y="6243289"/>
            <a:ext cx="2024886" cy="319446"/>
          </a:xfrm>
          <a:prstGeom prst="rect">
            <a:avLst/>
          </a:prstGeom>
          <a:noFill/>
        </p:spPr>
        <p:txBody>
          <a:bodyPr wrap="square">
            <a:spAutoFit/>
          </a:bodyPr>
          <a:lstStyle/>
          <a:p>
            <a:pPr marL="0" lvl="0" indent="0" algn="l" rtl="0">
              <a:lnSpc>
                <a:spcPct val="80000"/>
              </a:lnSpc>
              <a:spcBef>
                <a:spcPts val="0"/>
              </a:spcBef>
              <a:spcAft>
                <a:spcPts val="0"/>
              </a:spcAft>
              <a:buNone/>
            </a:pPr>
            <a:r>
              <a:rPr lang="it" sz="1800" b="1" dirty="0">
                <a:solidFill>
                  <a:schemeClr val="tx1"/>
                </a:solidFill>
                <a:latin typeface="Prompt Black"/>
                <a:ea typeface="Prompt Light"/>
                <a:cs typeface="Prompt Light"/>
                <a:sym typeface="Prompt Light"/>
              </a:rPr>
              <a:t> </a:t>
            </a:r>
          </a:p>
        </p:txBody>
      </p:sp>
      <p:sp>
        <p:nvSpPr>
          <p:cNvPr id="22" name="TextBox 21">
            <a:extLst>
              <a:ext uri="{FF2B5EF4-FFF2-40B4-BE49-F238E27FC236}">
                <a16:creationId xmlns:a16="http://schemas.microsoft.com/office/drawing/2014/main" id="{AB69EB60-0072-4395-81A2-78097BDB2F85}"/>
              </a:ext>
            </a:extLst>
          </p:cNvPr>
          <p:cNvSpPr txBox="1"/>
          <p:nvPr/>
        </p:nvSpPr>
        <p:spPr>
          <a:xfrm>
            <a:off x="639142" y="1749450"/>
            <a:ext cx="1962139" cy="671915"/>
          </a:xfrm>
          <a:prstGeom prst="rect">
            <a:avLst/>
          </a:prstGeom>
          <a:solidFill>
            <a:srgbClr val="5BB22C"/>
          </a:solidFill>
          <a:ln w="38100">
            <a:solidFill>
              <a:schemeClr val="tx1"/>
            </a:solidFill>
          </a:ln>
        </p:spPr>
        <p:txBody>
          <a:bodyPr wrap="square">
            <a:spAutoFit/>
          </a:bodyPr>
          <a:lstStyle/>
          <a:p>
            <a:pPr algn="ctr">
              <a:lnSpc>
                <a:spcPct val="107000"/>
              </a:lnSpc>
              <a:spcAft>
                <a:spcPts val="800"/>
              </a:spcAft>
            </a:pPr>
            <a:r>
              <a:rPr lang="it" sz="1800" b="1" dirty="0">
                <a:solidFill>
                  <a:schemeClr val="tx1"/>
                </a:solidFill>
                <a:latin typeface="Prompt Black"/>
                <a:ea typeface="Prompt Light"/>
                <a:cs typeface="Prompt Light"/>
                <a:sym typeface="Prompt Light"/>
              </a:rPr>
              <a:t>What is the Geo History Textbook? </a:t>
            </a:r>
            <a:endParaRPr lang="en-GB" sz="1800" dirty="0">
              <a:effectLst/>
              <a:latin typeface="Prompt Black"/>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594DA055-CE27-41C8-A6DA-A395D06CDFE1}"/>
              </a:ext>
            </a:extLst>
          </p:cNvPr>
          <p:cNvSpPr txBox="1"/>
          <p:nvPr/>
        </p:nvSpPr>
        <p:spPr>
          <a:xfrm>
            <a:off x="4762762" y="8754214"/>
            <a:ext cx="2731866" cy="671915"/>
          </a:xfrm>
          <a:prstGeom prst="rect">
            <a:avLst/>
          </a:prstGeom>
          <a:solidFill>
            <a:srgbClr val="5BB22C"/>
          </a:solidFill>
          <a:ln w="38100">
            <a:solidFill>
              <a:schemeClr val="tx1"/>
            </a:solidFill>
          </a:ln>
        </p:spPr>
        <p:txBody>
          <a:bodyPr wrap="square">
            <a:spAutoFit/>
          </a:bodyPr>
          <a:lstStyle/>
          <a:p>
            <a:pPr algn="ctr">
              <a:lnSpc>
                <a:spcPct val="107000"/>
              </a:lnSpc>
              <a:spcAft>
                <a:spcPts val="800"/>
              </a:spcAft>
            </a:pPr>
            <a:r>
              <a:rPr lang="en-GB" sz="1800" b="1">
                <a:latin typeface="Prompt Balck "/>
              </a:rPr>
              <a:t>Why should you consider this resource?</a:t>
            </a:r>
            <a:endParaRPr lang="en-GB" sz="1800" dirty="0">
              <a:effectLst/>
              <a:latin typeface="Prompt Black"/>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234F53A-2790-4779-BABB-F8946508EFB5}"/>
              </a:ext>
            </a:extLst>
          </p:cNvPr>
          <p:cNvSpPr txBox="1"/>
          <p:nvPr/>
        </p:nvSpPr>
        <p:spPr>
          <a:xfrm>
            <a:off x="6303928" y="7504940"/>
            <a:ext cx="5105822" cy="307777"/>
          </a:xfrm>
          <a:prstGeom prst="rect">
            <a:avLst/>
          </a:prstGeom>
          <a:solidFill>
            <a:schemeClr val="accent2">
              <a:lumMod val="60000"/>
              <a:lumOff val="40000"/>
            </a:schemeClr>
          </a:solidFill>
        </p:spPr>
        <p:txBody>
          <a:bodyPr wrap="square">
            <a:spAutoFit/>
          </a:bodyPr>
          <a:lstStyle/>
          <a:p>
            <a:r>
              <a:rPr lang="en-GB" sz="1400" dirty="0"/>
              <a:t>. </a:t>
            </a:r>
          </a:p>
        </p:txBody>
      </p:sp>
      <p:sp>
        <p:nvSpPr>
          <p:cNvPr id="26" name="TextBox 25">
            <a:extLst>
              <a:ext uri="{FF2B5EF4-FFF2-40B4-BE49-F238E27FC236}">
                <a16:creationId xmlns:a16="http://schemas.microsoft.com/office/drawing/2014/main" id="{4D88C5A2-C2B0-4115-A7A7-046D73154EA7}"/>
              </a:ext>
            </a:extLst>
          </p:cNvPr>
          <p:cNvSpPr txBox="1"/>
          <p:nvPr/>
        </p:nvSpPr>
        <p:spPr>
          <a:xfrm>
            <a:off x="3283867" y="1958399"/>
            <a:ext cx="3312557" cy="3016210"/>
          </a:xfrm>
          <a:prstGeom prst="rect">
            <a:avLst/>
          </a:prstGeom>
          <a:noFill/>
        </p:spPr>
        <p:txBody>
          <a:bodyPr wrap="square">
            <a:spAutoFit/>
          </a:bodyPr>
          <a:lstStyle/>
          <a:p>
            <a:r>
              <a:rPr lang="en-GB" sz="1800" b="1" dirty="0">
                <a:latin typeface="Prompt Balck "/>
              </a:rPr>
              <a:t>Theme three: Social organisation and inequality </a:t>
            </a:r>
            <a:endParaRPr lang="en-GB" sz="1400" b="1" dirty="0">
              <a:latin typeface="Prompt Balck "/>
            </a:endParaRPr>
          </a:p>
          <a:p>
            <a:pPr marL="285750" indent="-285750">
              <a:buFont typeface="Wingdings" panose="05000000000000000000" pitchFamily="2" charset="2"/>
              <a:buChar char="v"/>
            </a:pPr>
            <a:r>
              <a:rPr lang="en-GB" sz="1400" dirty="0">
                <a:latin typeface="Prompt Balck "/>
              </a:rPr>
              <a:t>This  focuses on societies and how they have been built, organised, managed, controlled, and governed. </a:t>
            </a:r>
          </a:p>
          <a:p>
            <a:pPr marL="285750" indent="-285750">
              <a:buFont typeface="Wingdings" panose="05000000000000000000" pitchFamily="2" charset="2"/>
              <a:buChar char="v"/>
            </a:pPr>
            <a:r>
              <a:rPr lang="en-GB" sz="1400" dirty="0">
                <a:latin typeface="Prompt Balck "/>
              </a:rPr>
              <a:t>It traces the long story of inequality, its origin, and the struggles that emerged from it, such as the resistance of indigenous populations to the contemporary movements demanding commons and climate justice. </a:t>
            </a:r>
          </a:p>
          <a:p>
            <a:pPr marL="285750" indent="-285750">
              <a:buFont typeface="Wingdings" panose="05000000000000000000" pitchFamily="2" charset="2"/>
              <a:buChar char="v"/>
            </a:pPr>
            <a:r>
              <a:rPr lang="en-GB" sz="1400" dirty="0">
                <a:latin typeface="Prompt Balck "/>
              </a:rPr>
              <a:t>This  covers human actions in terms of protests, conflicts, and revolutions. </a:t>
            </a:r>
            <a:endParaRPr lang="en-GB" sz="1400" b="1" dirty="0">
              <a:latin typeface="Prompt Balck "/>
            </a:endParaRPr>
          </a:p>
        </p:txBody>
      </p:sp>
      <p:sp>
        <p:nvSpPr>
          <p:cNvPr id="27" name="TextBox 26">
            <a:extLst>
              <a:ext uri="{FF2B5EF4-FFF2-40B4-BE49-F238E27FC236}">
                <a16:creationId xmlns:a16="http://schemas.microsoft.com/office/drawing/2014/main" id="{09DCAE93-9F9F-4052-9DB6-12270B900E69}"/>
              </a:ext>
            </a:extLst>
          </p:cNvPr>
          <p:cNvSpPr txBox="1"/>
          <p:nvPr/>
        </p:nvSpPr>
        <p:spPr>
          <a:xfrm>
            <a:off x="1127251" y="6664651"/>
            <a:ext cx="2498962" cy="1508105"/>
          </a:xfrm>
          <a:prstGeom prst="rect">
            <a:avLst/>
          </a:prstGeom>
          <a:noFill/>
        </p:spPr>
        <p:txBody>
          <a:bodyPr wrap="square">
            <a:spAutoFit/>
          </a:bodyPr>
          <a:lstStyle/>
          <a:p>
            <a:r>
              <a:rPr lang="en-GB" sz="1800" b="1" dirty="0">
                <a:latin typeface="Prompt Balck "/>
              </a:rPr>
              <a:t>Theme four: Worldviews</a:t>
            </a:r>
          </a:p>
          <a:p>
            <a:r>
              <a:rPr lang="en-GB" sz="1400" dirty="0">
                <a:latin typeface="Prompt Balck "/>
              </a:rPr>
              <a:t>This covers acts of imagination, with beliefs, views of the world, and ideals that humans have created throughout history</a:t>
            </a:r>
            <a:r>
              <a:rPr lang="en-GB" sz="1400" dirty="0"/>
              <a:t>. </a:t>
            </a:r>
          </a:p>
        </p:txBody>
      </p:sp>
      <p:sp>
        <p:nvSpPr>
          <p:cNvPr id="28" name="TextBox 27">
            <a:extLst>
              <a:ext uri="{FF2B5EF4-FFF2-40B4-BE49-F238E27FC236}">
                <a16:creationId xmlns:a16="http://schemas.microsoft.com/office/drawing/2014/main" id="{D1C21AAB-D667-4339-B176-F0BF4DDA31C7}"/>
              </a:ext>
            </a:extLst>
          </p:cNvPr>
          <p:cNvSpPr txBox="1"/>
          <p:nvPr/>
        </p:nvSpPr>
        <p:spPr>
          <a:xfrm>
            <a:off x="567900" y="8546321"/>
            <a:ext cx="4242938" cy="1231106"/>
          </a:xfrm>
          <a:prstGeom prst="rect">
            <a:avLst/>
          </a:prstGeom>
          <a:noFill/>
        </p:spPr>
        <p:txBody>
          <a:bodyPr wrap="square">
            <a:spAutoFit/>
          </a:bodyPr>
          <a:lstStyle/>
          <a:p>
            <a:r>
              <a:rPr lang="en-GB" sz="1800" b="1" dirty="0">
                <a:latin typeface="Prompt Balck "/>
              </a:rPr>
              <a:t>New, Innovative and exciting</a:t>
            </a:r>
          </a:p>
          <a:p>
            <a:r>
              <a:rPr lang="en-GB" b="1" dirty="0">
                <a:solidFill>
                  <a:schemeClr val="tx1"/>
                </a:solidFill>
                <a:latin typeface="Prompt Balck "/>
              </a:rPr>
              <a:t>The resulting contents and educational approach aim at overcoming ethnocentrism and enhance students’ ability to place specific issues in a broader and more global dimension.</a:t>
            </a:r>
          </a:p>
        </p:txBody>
      </p:sp>
    </p:spTree>
    <p:extLst>
      <p:ext uri="{BB962C8B-B14F-4D97-AF65-F5344CB8AC3E}">
        <p14:creationId xmlns:p14="http://schemas.microsoft.com/office/powerpoint/2010/main" val="7538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 calcmode="lin" valueType="num">
                                      <p:cBhvr additive="base">
                                        <p:cTn id="7"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anim calcmode="lin" valueType="num">
                                      <p:cBhvr additive="base">
                                        <p:cTn id="1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xEl>
                                              <p:pRg st="3" end="3"/>
                                            </p:txEl>
                                          </p:spTgt>
                                        </p:tgtEl>
                                        <p:attrNameLst>
                                          <p:attrName>style.visibility</p:attrName>
                                        </p:attrNameLst>
                                      </p:cBhvr>
                                      <p:to>
                                        <p:strVal val="visible"/>
                                      </p:to>
                                    </p:set>
                                    <p:anim calcmode="lin" valueType="num">
                                      <p:cBhvr additive="base">
                                        <p:cTn id="15"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 calcmode="lin" valueType="num">
                                      <p:cBhvr additive="base">
                                        <p:cTn id="2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 calcmode="lin" valueType="num">
                                      <p:cBhvr additive="base">
                                        <p:cTn id="25"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 calcmode="lin" valueType="num">
                                      <p:cBhvr additive="base">
                                        <p:cTn id="35"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634966" y="984124"/>
            <a:ext cx="2430500" cy="2430500"/>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76" name="Google Shape;76;p14"/>
          <p:cNvGrpSpPr/>
          <p:nvPr/>
        </p:nvGrpSpPr>
        <p:grpSpPr>
          <a:xfrm>
            <a:off x="2356988" y="881632"/>
            <a:ext cx="4810825" cy="5242712"/>
            <a:chOff x="668984" y="720000"/>
            <a:chExt cx="4557000" cy="4965630"/>
          </a:xfrm>
        </p:grpSpPr>
        <p:sp>
          <p:nvSpPr>
            <p:cNvPr id="77" name="Google Shape;77;p14"/>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674600" y="720000"/>
              <a:ext cx="1087500" cy="1087500"/>
            </a:xfrm>
            <a:prstGeom prst="ellipse">
              <a:avLst/>
            </a:prstGeom>
            <a:solidFill>
              <a:schemeClr val="accent5">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13</a:t>
              </a:r>
              <a:endParaRPr sz="3600" b="1" dirty="0">
                <a:solidFill>
                  <a:srgbClr val="FFFFFF"/>
                </a:solidFill>
                <a:latin typeface="Prompt"/>
                <a:ea typeface="Prompt"/>
                <a:cs typeface="Prompt"/>
                <a:sym typeface="Prompt"/>
              </a:endParaRPr>
            </a:p>
          </p:txBody>
        </p:sp>
      </p:grpSp>
      <p:sp>
        <p:nvSpPr>
          <p:cNvPr id="12" name="TextBox 11">
            <a:extLst>
              <a:ext uri="{FF2B5EF4-FFF2-40B4-BE49-F238E27FC236}">
                <a16:creationId xmlns:a16="http://schemas.microsoft.com/office/drawing/2014/main" id="{3EB542C0-9B46-4B5E-873F-0EACD7EF8696}"/>
              </a:ext>
            </a:extLst>
          </p:cNvPr>
          <p:cNvSpPr txBox="1"/>
          <p:nvPr/>
        </p:nvSpPr>
        <p:spPr>
          <a:xfrm>
            <a:off x="1027270" y="1462261"/>
            <a:ext cx="1651010" cy="1435778"/>
          </a:xfrm>
          <a:prstGeom prst="rect">
            <a:avLst/>
          </a:prstGeom>
          <a:solidFill>
            <a:srgbClr val="5BB22C"/>
          </a:solidFill>
          <a:ln w="38100">
            <a:solidFill>
              <a:schemeClr val="tx1"/>
            </a:solidFill>
          </a:ln>
        </p:spPr>
        <p:txBody>
          <a:bodyPr wrap="square">
            <a:spAutoFit/>
          </a:bodyPr>
          <a:lstStyle/>
          <a:p>
            <a:pPr marL="0" lvl="0" indent="0" algn="l" rtl="0">
              <a:lnSpc>
                <a:spcPct val="80000"/>
              </a:lnSpc>
              <a:spcBef>
                <a:spcPts val="0"/>
              </a:spcBef>
              <a:spcAft>
                <a:spcPts val="0"/>
              </a:spcAft>
              <a:buNone/>
            </a:pPr>
            <a:r>
              <a:rPr lang="it" sz="1800" b="1" dirty="0">
                <a:solidFill>
                  <a:schemeClr val="tx1"/>
                </a:solidFill>
                <a:latin typeface="Prompt Light"/>
                <a:ea typeface="Prompt Light"/>
                <a:cs typeface="Prompt Light"/>
                <a:sym typeface="Prompt Light"/>
              </a:rPr>
              <a:t>Using the toolkit to become a </a:t>
            </a:r>
          </a:p>
          <a:p>
            <a:pPr marL="0" lvl="0" indent="0" algn="l" rtl="0">
              <a:lnSpc>
                <a:spcPct val="80000"/>
              </a:lnSpc>
              <a:spcBef>
                <a:spcPts val="0"/>
              </a:spcBef>
              <a:spcAft>
                <a:spcPts val="0"/>
              </a:spcAft>
              <a:buNone/>
            </a:pPr>
            <a:r>
              <a:rPr lang="it" sz="1800" b="1" dirty="0">
                <a:solidFill>
                  <a:schemeClr val="tx1"/>
                </a:solidFill>
                <a:latin typeface="Prompt Light"/>
                <a:ea typeface="Prompt Light"/>
                <a:cs typeface="Prompt Light"/>
                <a:sym typeface="Prompt Light"/>
              </a:rPr>
              <a:t>‘Sustainable and global school’ </a:t>
            </a:r>
          </a:p>
        </p:txBody>
      </p:sp>
      <p:grpSp>
        <p:nvGrpSpPr>
          <p:cNvPr id="13" name="Google Shape;76;p14">
            <a:extLst>
              <a:ext uri="{FF2B5EF4-FFF2-40B4-BE49-F238E27FC236}">
                <a16:creationId xmlns:a16="http://schemas.microsoft.com/office/drawing/2014/main" id="{D707CB32-4A93-4B0C-AF3B-4BD64766FB2F}"/>
              </a:ext>
            </a:extLst>
          </p:cNvPr>
          <p:cNvGrpSpPr/>
          <p:nvPr/>
        </p:nvGrpSpPr>
        <p:grpSpPr>
          <a:xfrm>
            <a:off x="30390" y="5554743"/>
            <a:ext cx="4810825" cy="5191101"/>
            <a:chOff x="733380" y="768883"/>
            <a:chExt cx="4557000" cy="4916747"/>
          </a:xfrm>
        </p:grpSpPr>
        <p:sp>
          <p:nvSpPr>
            <p:cNvPr id="14" name="Google Shape;77;p14">
              <a:extLst>
                <a:ext uri="{FF2B5EF4-FFF2-40B4-BE49-F238E27FC236}">
                  <a16:creationId xmlns:a16="http://schemas.microsoft.com/office/drawing/2014/main" id="{49AD5227-81E5-4BA9-A41C-E75F43347B02}"/>
                </a:ext>
              </a:extLst>
            </p:cNvPr>
            <p:cNvSpPr/>
            <p:nvPr/>
          </p:nvSpPr>
          <p:spPr>
            <a:xfrm>
              <a:off x="733380"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5" name="Google Shape;78;p14">
              <a:extLst>
                <a:ext uri="{FF2B5EF4-FFF2-40B4-BE49-F238E27FC236}">
                  <a16:creationId xmlns:a16="http://schemas.microsoft.com/office/drawing/2014/main" id="{B5878D48-0F3C-40DE-8A24-28102E73483C}"/>
                </a:ext>
              </a:extLst>
            </p:cNvPr>
            <p:cNvSpPr/>
            <p:nvPr/>
          </p:nvSpPr>
          <p:spPr>
            <a:xfrm>
              <a:off x="3381800" y="768883"/>
              <a:ext cx="1087500" cy="1087500"/>
            </a:xfrm>
            <a:prstGeom prst="ellipse">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Prompt"/>
                  <a:ea typeface="Prompt"/>
                  <a:cs typeface="Prompt"/>
                  <a:sym typeface="Prompt"/>
                </a:rPr>
                <a:t>14</a:t>
              </a:r>
              <a:endParaRPr sz="3600" b="1" dirty="0">
                <a:solidFill>
                  <a:srgbClr val="FFFFFF"/>
                </a:solidFill>
                <a:latin typeface="Prompt"/>
                <a:ea typeface="Prompt"/>
                <a:cs typeface="Prompt"/>
                <a:sym typeface="Prompt"/>
              </a:endParaRPr>
            </a:p>
          </p:txBody>
        </p:sp>
      </p:grpSp>
      <p:sp>
        <p:nvSpPr>
          <p:cNvPr id="16" name="TextBox 15">
            <a:extLst>
              <a:ext uri="{FF2B5EF4-FFF2-40B4-BE49-F238E27FC236}">
                <a16:creationId xmlns:a16="http://schemas.microsoft.com/office/drawing/2014/main" id="{C86D49E5-E0DB-4D51-ACA3-E757CEBACD04}"/>
              </a:ext>
            </a:extLst>
          </p:cNvPr>
          <p:cNvSpPr txBox="1"/>
          <p:nvPr/>
        </p:nvSpPr>
        <p:spPr>
          <a:xfrm>
            <a:off x="2739893" y="4480268"/>
            <a:ext cx="4202643" cy="1187505"/>
          </a:xfrm>
          <a:prstGeom prst="rect">
            <a:avLst/>
          </a:prstGeom>
          <a:noFill/>
        </p:spPr>
        <p:txBody>
          <a:bodyPr wrap="square">
            <a:spAutoFit/>
          </a:bodyPr>
          <a:lstStyle/>
          <a:p>
            <a:pPr marL="228600">
              <a:lnSpc>
                <a:spcPct val="107000"/>
              </a:lnSpc>
            </a:pPr>
            <a:r>
              <a:rPr lang="en-GB" sz="1400" dirty="0">
                <a:effectLst/>
                <a:latin typeface="Prompt Black"/>
                <a:ea typeface="Calibri" panose="020F0502020204030204" pitchFamily="34" charset="0"/>
                <a:cs typeface="Times New Roman" panose="02020603050405020304" pitchFamily="18" charset="0"/>
              </a:rPr>
              <a:t>The Global Citizenship Framework is intended for you to use as a tool to help you in delivering Global Citizenship Education[ G.C.E with a particular focus on the U.N. Sustainable Development Goals. </a:t>
            </a:r>
          </a:p>
          <a:p>
            <a:pPr marL="228600">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E14F451-45E4-4CED-862D-9907D9F4EC79}"/>
              </a:ext>
            </a:extLst>
          </p:cNvPr>
          <p:cNvSpPr txBox="1"/>
          <p:nvPr/>
        </p:nvSpPr>
        <p:spPr>
          <a:xfrm>
            <a:off x="2988398" y="1915994"/>
            <a:ext cx="3785995" cy="2585323"/>
          </a:xfrm>
          <a:prstGeom prst="rect">
            <a:avLst/>
          </a:prstGeom>
          <a:noFill/>
        </p:spPr>
        <p:txBody>
          <a:bodyPr wrap="square">
            <a:spAutoFit/>
          </a:bodyPr>
          <a:lstStyle/>
          <a:p>
            <a:r>
              <a:rPr lang="en-GB" sz="1800" b="1" i="0" dirty="0">
                <a:solidFill>
                  <a:srgbClr val="030303"/>
                </a:solidFill>
                <a:effectLst/>
                <a:latin typeface="Prompt Balck "/>
              </a:rPr>
              <a:t>GUIDE FOR SUSTAINABLE AND GLOBAL SCHOOLS</a:t>
            </a:r>
            <a:r>
              <a:rPr lang="en-GB" sz="1800" b="0" i="0" dirty="0">
                <a:solidFill>
                  <a:srgbClr val="030303"/>
                </a:solidFill>
                <a:effectLst/>
                <a:latin typeface="Prompt Balck "/>
              </a:rPr>
              <a:t>. </a:t>
            </a:r>
            <a:r>
              <a:rPr lang="en-GB" b="0" i="0" dirty="0">
                <a:solidFill>
                  <a:srgbClr val="030303"/>
                </a:solidFill>
                <a:effectLst/>
                <a:latin typeface="Prompt Balck "/>
              </a:rPr>
              <a:t>This is a self-assessment tool aimed to support headteachers, teachers and parents through a collection of good practices and evidences.  It gives schools a set of benchmarks at three different levels and examples of relevant evidence for each level .  This can help schools monitor progress towards a set of goals and lead to celebrating success as the school moves to become  both more sustainable and more global. </a:t>
            </a:r>
            <a:endParaRPr lang="en-GB" dirty="0">
              <a:latin typeface="Prompt Balck "/>
            </a:endParaRPr>
          </a:p>
        </p:txBody>
      </p:sp>
      <p:sp>
        <p:nvSpPr>
          <p:cNvPr id="23" name="TextBox 22">
            <a:extLst>
              <a:ext uri="{FF2B5EF4-FFF2-40B4-BE49-F238E27FC236}">
                <a16:creationId xmlns:a16="http://schemas.microsoft.com/office/drawing/2014/main" id="{8E131021-1BD1-4293-8E58-BDDE5BFE8D9E}"/>
              </a:ext>
            </a:extLst>
          </p:cNvPr>
          <p:cNvSpPr txBox="1"/>
          <p:nvPr/>
        </p:nvSpPr>
        <p:spPr>
          <a:xfrm>
            <a:off x="454389" y="7013743"/>
            <a:ext cx="4039904" cy="2739211"/>
          </a:xfrm>
          <a:prstGeom prst="rect">
            <a:avLst/>
          </a:prstGeom>
          <a:noFill/>
        </p:spPr>
        <p:txBody>
          <a:bodyPr wrap="square">
            <a:spAutoFit/>
          </a:bodyPr>
          <a:lstStyle/>
          <a:p>
            <a:pPr algn="l"/>
            <a:r>
              <a:rPr lang="en-GB" sz="1800" b="1" i="0" dirty="0">
                <a:solidFill>
                  <a:srgbClr val="030303"/>
                </a:solidFill>
                <a:effectLst/>
                <a:latin typeface="Promptblack"/>
              </a:rPr>
              <a:t>Why use this toolkit?</a:t>
            </a:r>
          </a:p>
          <a:p>
            <a:pPr marL="285750" indent="-285750" algn="l">
              <a:buFont typeface="Wingdings" panose="05000000000000000000" pitchFamily="2" charset="2"/>
              <a:buChar char="v"/>
            </a:pPr>
            <a:r>
              <a:rPr lang="en-GB" b="0" i="0" dirty="0">
                <a:solidFill>
                  <a:srgbClr val="030303"/>
                </a:solidFill>
                <a:effectLst/>
                <a:latin typeface="Promptblack"/>
              </a:rPr>
              <a:t>To plan regular integration of Sustainability and G C E into  school’s</a:t>
            </a:r>
          </a:p>
          <a:p>
            <a:pPr marL="285750" indent="-285750" algn="l">
              <a:buFont typeface="Wingdings" panose="05000000000000000000" pitchFamily="2" charset="2"/>
              <a:buChar char="v"/>
            </a:pPr>
            <a:r>
              <a:rPr lang="en-GB" b="0" i="0" dirty="0">
                <a:solidFill>
                  <a:srgbClr val="030303"/>
                </a:solidFill>
                <a:effectLst/>
                <a:latin typeface="Promptblack"/>
              </a:rPr>
              <a:t>To highlight the value of teachers’ work</a:t>
            </a:r>
          </a:p>
          <a:p>
            <a:pPr marL="285750" indent="-285750" algn="l">
              <a:buFont typeface="Wingdings" panose="05000000000000000000" pitchFamily="2" charset="2"/>
              <a:buChar char="v"/>
            </a:pPr>
            <a:r>
              <a:rPr lang="en-GB" b="0" i="0" dirty="0">
                <a:solidFill>
                  <a:srgbClr val="030303"/>
                </a:solidFill>
                <a:effectLst/>
                <a:latin typeface="Promptblack"/>
              </a:rPr>
              <a:t>To measure the progress of the whole school community</a:t>
            </a:r>
          </a:p>
          <a:p>
            <a:pPr marL="285750" indent="-285750" algn="l">
              <a:buFont typeface="Wingdings" panose="05000000000000000000" pitchFamily="2" charset="2"/>
              <a:buChar char="v"/>
            </a:pPr>
            <a:r>
              <a:rPr lang="en-GB" b="0" i="0" dirty="0">
                <a:solidFill>
                  <a:srgbClr val="030303"/>
                </a:solidFill>
                <a:effectLst/>
                <a:latin typeface="Promptblack"/>
              </a:rPr>
              <a:t>To encourage anyone involved  schools  to adopt sustainable practices </a:t>
            </a:r>
          </a:p>
          <a:p>
            <a:pPr marL="285750" indent="-285750" algn="l">
              <a:buFont typeface="Wingdings" panose="05000000000000000000" pitchFamily="2" charset="2"/>
              <a:buChar char="v"/>
            </a:pPr>
            <a:r>
              <a:rPr lang="en-GB" b="0" i="0" dirty="0">
                <a:solidFill>
                  <a:srgbClr val="030303"/>
                </a:solidFill>
                <a:effectLst/>
                <a:latin typeface="Promptblack"/>
              </a:rPr>
              <a:t>To appreciate and support diversity and prevent prejudices and exclusion </a:t>
            </a:r>
          </a:p>
          <a:p>
            <a:pPr marL="285750" indent="-285750" algn="l">
              <a:buFont typeface="Wingdings" panose="05000000000000000000" pitchFamily="2" charset="2"/>
              <a:buChar char="v"/>
            </a:pPr>
            <a:r>
              <a:rPr lang="en-GB" b="0" i="0" dirty="0">
                <a:solidFill>
                  <a:srgbClr val="030303"/>
                </a:solidFill>
                <a:effectLst/>
                <a:latin typeface="Promptblack"/>
              </a:rPr>
              <a:t>To inspire waste reducing and recycling </a:t>
            </a:r>
          </a:p>
          <a:p>
            <a:pPr marL="285750" indent="-285750" algn="l">
              <a:buFont typeface="Wingdings" panose="05000000000000000000" pitchFamily="2" charset="2"/>
              <a:buChar char="v"/>
            </a:pPr>
            <a:r>
              <a:rPr lang="en-GB" b="0" i="0" dirty="0">
                <a:solidFill>
                  <a:srgbClr val="030303"/>
                </a:solidFill>
                <a:effectLst/>
                <a:latin typeface="Promptblack"/>
              </a:rPr>
              <a:t>To boost the creation of green spaces in schools</a:t>
            </a:r>
          </a:p>
        </p:txBody>
      </p:sp>
      <p:sp>
        <p:nvSpPr>
          <p:cNvPr id="24" name="TextBox 23">
            <a:extLst>
              <a:ext uri="{FF2B5EF4-FFF2-40B4-BE49-F238E27FC236}">
                <a16:creationId xmlns:a16="http://schemas.microsoft.com/office/drawing/2014/main" id="{355050EE-A878-4AFD-8180-6F72A82CA3EC}"/>
              </a:ext>
            </a:extLst>
          </p:cNvPr>
          <p:cNvSpPr txBox="1"/>
          <p:nvPr/>
        </p:nvSpPr>
        <p:spPr>
          <a:xfrm>
            <a:off x="5228681" y="8301789"/>
            <a:ext cx="2033144" cy="1878976"/>
          </a:xfrm>
          <a:prstGeom prst="rect">
            <a:avLst/>
          </a:prstGeom>
          <a:solidFill>
            <a:srgbClr val="5BB22C"/>
          </a:solidFill>
          <a:ln w="38100">
            <a:solidFill>
              <a:schemeClr val="tx1"/>
            </a:solidFill>
          </a:ln>
        </p:spPr>
        <p:txBody>
          <a:bodyPr wrap="square">
            <a:spAutoFit/>
          </a:bodyPr>
          <a:lstStyle/>
          <a:p>
            <a:pPr marL="0" lvl="0" indent="0" algn="l" rtl="0">
              <a:lnSpc>
                <a:spcPct val="80000"/>
              </a:lnSpc>
              <a:spcBef>
                <a:spcPts val="0"/>
              </a:spcBef>
              <a:spcAft>
                <a:spcPts val="0"/>
              </a:spcAft>
              <a:buNone/>
            </a:pPr>
            <a:r>
              <a:rPr lang="it" sz="1800" b="1" dirty="0">
                <a:solidFill>
                  <a:schemeClr val="tx1"/>
                </a:solidFill>
                <a:latin typeface="Prompt Light"/>
                <a:ea typeface="Prompt Light"/>
                <a:cs typeface="Prompt Light"/>
                <a:sym typeface="Prompt Light"/>
              </a:rPr>
              <a:t> A great tool to recognise  the work of teachers and schools. It alSO provides evidence for school Ofsteds. </a:t>
            </a:r>
          </a:p>
        </p:txBody>
      </p:sp>
    </p:spTree>
    <p:extLst>
      <p:ext uri="{BB962C8B-B14F-4D97-AF65-F5344CB8AC3E}">
        <p14:creationId xmlns:p14="http://schemas.microsoft.com/office/powerpoint/2010/main" val="84884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 calcmode="lin" valueType="num">
                                      <p:cBhvr additive="base">
                                        <p:cTn id="11"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 calcmode="lin" valueType="num">
                                      <p:cBhvr additive="base">
                                        <p:cTn id="15"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 calcmode="lin" valueType="num">
                                      <p:cBhvr additive="base">
                                        <p:cTn id="1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anim calcmode="lin" valueType="num">
                                      <p:cBhvr additive="base">
                                        <p:cTn id="23"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anim calcmode="lin" valueType="num">
                                      <p:cBhvr additive="base">
                                        <p:cTn id="27"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anim calcmode="lin" valueType="num">
                                      <p:cBhvr additive="base">
                                        <p:cTn id="31"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xEl>
                                              <p:pRg st="7" end="7"/>
                                            </p:txEl>
                                          </p:spTgt>
                                        </p:tgtEl>
                                        <p:attrNameLst>
                                          <p:attrName>style.visibility</p:attrName>
                                        </p:attrNameLst>
                                      </p:cBhvr>
                                      <p:to>
                                        <p:strVal val="visible"/>
                                      </p:to>
                                    </p:set>
                                    <p:anim calcmode="lin" valueType="num">
                                      <p:cBhvr additive="base">
                                        <p:cTn id="35" dur="50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836150" y="993975"/>
            <a:ext cx="2430500" cy="2430500"/>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76" name="Google Shape;76;p14"/>
          <p:cNvGrpSpPr/>
          <p:nvPr/>
        </p:nvGrpSpPr>
        <p:grpSpPr>
          <a:xfrm>
            <a:off x="2337393" y="803119"/>
            <a:ext cx="4810825" cy="5242712"/>
            <a:chOff x="668984" y="720000"/>
            <a:chExt cx="4557000" cy="4965630"/>
          </a:xfrm>
        </p:grpSpPr>
        <p:sp>
          <p:nvSpPr>
            <p:cNvPr id="77" name="Google Shape;77;p14"/>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674600" y="720000"/>
              <a:ext cx="1087500" cy="1087500"/>
            </a:xfrm>
            <a:prstGeom prst="ellipse">
              <a:avLst/>
            </a:prstGeom>
            <a:solidFill>
              <a:schemeClr val="accent5">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15 </a:t>
              </a:r>
              <a:endParaRPr sz="3600" b="1" dirty="0">
                <a:solidFill>
                  <a:srgbClr val="FFFFFF"/>
                </a:solidFill>
                <a:latin typeface="Prompt"/>
                <a:ea typeface="Prompt"/>
                <a:cs typeface="Prompt"/>
                <a:sym typeface="Prompt"/>
              </a:endParaRPr>
            </a:p>
          </p:txBody>
        </p:sp>
      </p:grpSp>
      <p:sp>
        <p:nvSpPr>
          <p:cNvPr id="12" name="TextBox 11">
            <a:extLst>
              <a:ext uri="{FF2B5EF4-FFF2-40B4-BE49-F238E27FC236}">
                <a16:creationId xmlns:a16="http://schemas.microsoft.com/office/drawing/2014/main" id="{3EB542C0-9B46-4B5E-873F-0EACD7EF8696}"/>
              </a:ext>
            </a:extLst>
          </p:cNvPr>
          <p:cNvSpPr txBox="1"/>
          <p:nvPr/>
        </p:nvSpPr>
        <p:spPr>
          <a:xfrm>
            <a:off x="1196250" y="1612281"/>
            <a:ext cx="1591611" cy="923330"/>
          </a:xfrm>
          <a:prstGeom prst="rect">
            <a:avLst/>
          </a:prstGeom>
          <a:solidFill>
            <a:srgbClr val="5BB22C"/>
          </a:solidFill>
          <a:ln w="38100">
            <a:solidFill>
              <a:schemeClr val="tx1"/>
            </a:solidFill>
          </a:ln>
        </p:spPr>
        <p:txBody>
          <a:bodyPr wrap="square">
            <a:spAutoFit/>
          </a:bodyPr>
          <a:lstStyle/>
          <a:p>
            <a:pPr algn="l"/>
            <a:r>
              <a:rPr lang="en-GB" sz="1800" b="1" i="0" dirty="0">
                <a:solidFill>
                  <a:srgbClr val="030303"/>
                </a:solidFill>
                <a:effectLst/>
                <a:latin typeface="Promptblack"/>
              </a:rPr>
              <a:t>What does the Toolkit do?</a:t>
            </a:r>
          </a:p>
          <a:p>
            <a:pPr algn="l"/>
            <a:endParaRPr lang="en-GB" sz="1800" b="1" i="0" dirty="0">
              <a:solidFill>
                <a:srgbClr val="030303"/>
              </a:solidFill>
              <a:effectLst/>
              <a:latin typeface="Promptblack"/>
            </a:endParaRPr>
          </a:p>
        </p:txBody>
      </p:sp>
      <p:grpSp>
        <p:nvGrpSpPr>
          <p:cNvPr id="13" name="Google Shape;76;p14">
            <a:extLst>
              <a:ext uri="{FF2B5EF4-FFF2-40B4-BE49-F238E27FC236}">
                <a16:creationId xmlns:a16="http://schemas.microsoft.com/office/drawing/2014/main" id="{D707CB32-4A93-4B0C-AF3B-4BD64766FB2F}"/>
              </a:ext>
            </a:extLst>
          </p:cNvPr>
          <p:cNvGrpSpPr/>
          <p:nvPr/>
        </p:nvGrpSpPr>
        <p:grpSpPr>
          <a:xfrm>
            <a:off x="30390" y="5554743"/>
            <a:ext cx="4810825" cy="5191101"/>
            <a:chOff x="733380" y="768883"/>
            <a:chExt cx="4557000" cy="4916747"/>
          </a:xfrm>
        </p:grpSpPr>
        <p:sp>
          <p:nvSpPr>
            <p:cNvPr id="14" name="Google Shape;77;p14">
              <a:extLst>
                <a:ext uri="{FF2B5EF4-FFF2-40B4-BE49-F238E27FC236}">
                  <a16:creationId xmlns:a16="http://schemas.microsoft.com/office/drawing/2014/main" id="{49AD5227-81E5-4BA9-A41C-E75F43347B02}"/>
                </a:ext>
              </a:extLst>
            </p:cNvPr>
            <p:cNvSpPr/>
            <p:nvPr/>
          </p:nvSpPr>
          <p:spPr>
            <a:xfrm>
              <a:off x="733380"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5" name="Google Shape;78;p14">
              <a:extLst>
                <a:ext uri="{FF2B5EF4-FFF2-40B4-BE49-F238E27FC236}">
                  <a16:creationId xmlns:a16="http://schemas.microsoft.com/office/drawing/2014/main" id="{B5878D48-0F3C-40DE-8A24-28102E73483C}"/>
                </a:ext>
              </a:extLst>
            </p:cNvPr>
            <p:cNvSpPr/>
            <p:nvPr/>
          </p:nvSpPr>
          <p:spPr>
            <a:xfrm>
              <a:off x="3381800" y="768883"/>
              <a:ext cx="1087500" cy="1087500"/>
            </a:xfrm>
            <a:prstGeom prst="ellipse">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Prompt"/>
                  <a:ea typeface="Prompt"/>
                  <a:cs typeface="Prompt"/>
                  <a:sym typeface="Prompt"/>
                </a:rPr>
                <a:t>16</a:t>
              </a:r>
              <a:endParaRPr sz="3600" b="1" dirty="0">
                <a:solidFill>
                  <a:srgbClr val="FFFFFF"/>
                </a:solidFill>
                <a:latin typeface="Prompt"/>
                <a:ea typeface="Prompt"/>
                <a:cs typeface="Prompt"/>
                <a:sym typeface="Prompt"/>
              </a:endParaRPr>
            </a:p>
          </p:txBody>
        </p:sp>
      </p:grpSp>
      <p:sp>
        <p:nvSpPr>
          <p:cNvPr id="24" name="TextBox 23">
            <a:extLst>
              <a:ext uri="{FF2B5EF4-FFF2-40B4-BE49-F238E27FC236}">
                <a16:creationId xmlns:a16="http://schemas.microsoft.com/office/drawing/2014/main" id="{355050EE-A878-4AFD-8180-6F72A82CA3EC}"/>
              </a:ext>
            </a:extLst>
          </p:cNvPr>
          <p:cNvSpPr txBox="1"/>
          <p:nvPr/>
        </p:nvSpPr>
        <p:spPr>
          <a:xfrm>
            <a:off x="5228681" y="8301789"/>
            <a:ext cx="2033144" cy="1878976"/>
          </a:xfrm>
          <a:prstGeom prst="rect">
            <a:avLst/>
          </a:prstGeom>
          <a:solidFill>
            <a:srgbClr val="5BB22C"/>
          </a:solidFill>
          <a:ln w="38100">
            <a:solidFill>
              <a:schemeClr val="tx1"/>
            </a:solidFill>
          </a:ln>
        </p:spPr>
        <p:txBody>
          <a:bodyPr wrap="square">
            <a:spAutoFit/>
          </a:bodyPr>
          <a:lstStyle/>
          <a:p>
            <a:pPr marL="0" lvl="0" indent="0" algn="l" rtl="0">
              <a:lnSpc>
                <a:spcPct val="80000"/>
              </a:lnSpc>
              <a:spcBef>
                <a:spcPts val="0"/>
              </a:spcBef>
              <a:spcAft>
                <a:spcPts val="0"/>
              </a:spcAft>
              <a:buNone/>
            </a:pPr>
            <a:r>
              <a:rPr lang="it" sz="1800" b="1" dirty="0">
                <a:solidFill>
                  <a:schemeClr val="tx1"/>
                </a:solidFill>
                <a:latin typeface="Prompt Light"/>
                <a:ea typeface="Prompt Light"/>
                <a:cs typeface="Prompt Light"/>
                <a:sym typeface="Prompt Light"/>
              </a:rPr>
              <a:t> A great tool to recognise  the work of teachers and schools. It alos provides evidence for school Ofsteds. </a:t>
            </a:r>
          </a:p>
        </p:txBody>
      </p:sp>
      <p:sp>
        <p:nvSpPr>
          <p:cNvPr id="18" name="TextBox 17">
            <a:extLst>
              <a:ext uri="{FF2B5EF4-FFF2-40B4-BE49-F238E27FC236}">
                <a16:creationId xmlns:a16="http://schemas.microsoft.com/office/drawing/2014/main" id="{7AE61460-723C-45BF-8EB7-0C81A26A2B2D}"/>
              </a:ext>
            </a:extLst>
          </p:cNvPr>
          <p:cNvSpPr txBox="1"/>
          <p:nvPr/>
        </p:nvSpPr>
        <p:spPr>
          <a:xfrm>
            <a:off x="3193504" y="1862348"/>
            <a:ext cx="4000500" cy="3447098"/>
          </a:xfrm>
          <a:prstGeom prst="rect">
            <a:avLst/>
          </a:prstGeom>
          <a:noFill/>
        </p:spPr>
        <p:txBody>
          <a:bodyPr wrap="square">
            <a:spAutoFit/>
          </a:bodyPr>
          <a:lstStyle/>
          <a:p>
            <a:pPr algn="l"/>
            <a:r>
              <a:rPr lang="en-GB" sz="1800" b="1" i="0" dirty="0">
                <a:solidFill>
                  <a:srgbClr val="030303"/>
                </a:solidFill>
                <a:effectLst/>
                <a:latin typeface="Promptblack"/>
              </a:rPr>
              <a:t>The Guide assesses and evaluates the school according to six criteria:</a:t>
            </a:r>
          </a:p>
          <a:p>
            <a:pPr marL="285750" indent="-285750" algn="l">
              <a:buFont typeface="Wingdings" panose="05000000000000000000" pitchFamily="2" charset="2"/>
              <a:buChar char="v"/>
            </a:pPr>
            <a:r>
              <a:rPr lang="en-GB" b="1" i="0" dirty="0">
                <a:solidFill>
                  <a:srgbClr val="030303"/>
                </a:solidFill>
                <a:effectLst/>
                <a:latin typeface="Promptblack"/>
              </a:rPr>
              <a:t>Students’ involvement and activation</a:t>
            </a:r>
            <a:br>
              <a:rPr lang="en-GB" b="0" i="0" dirty="0">
                <a:solidFill>
                  <a:srgbClr val="030303"/>
                </a:solidFill>
                <a:effectLst/>
                <a:latin typeface="Promptblack"/>
              </a:rPr>
            </a:br>
            <a:r>
              <a:rPr lang="en-GB" b="0" i="0" dirty="0">
                <a:solidFill>
                  <a:srgbClr val="030303"/>
                </a:solidFill>
                <a:effectLst/>
                <a:latin typeface="Promptblack"/>
              </a:rPr>
              <a:t>How many teachers do adopt global citizenship education approach? How many students promote citizenship actions in/out of the school?</a:t>
            </a:r>
          </a:p>
          <a:p>
            <a:pPr marL="285750" indent="-285750" algn="l">
              <a:buFont typeface="Wingdings" panose="05000000000000000000" pitchFamily="2" charset="2"/>
              <a:buChar char="v"/>
            </a:pPr>
            <a:r>
              <a:rPr lang="en-GB" b="1" i="0" dirty="0">
                <a:solidFill>
                  <a:srgbClr val="030303"/>
                </a:solidFill>
                <a:effectLst/>
                <a:latin typeface="Promptblack"/>
              </a:rPr>
              <a:t>Teaching and learning</a:t>
            </a:r>
            <a:br>
              <a:rPr lang="en-GB" b="0" i="0" dirty="0">
                <a:solidFill>
                  <a:srgbClr val="030303"/>
                </a:solidFill>
                <a:effectLst/>
                <a:latin typeface="Promptblack"/>
              </a:rPr>
            </a:br>
            <a:r>
              <a:rPr lang="en-GB" b="0" i="0" dirty="0">
                <a:solidFill>
                  <a:srgbClr val="030303"/>
                </a:solidFill>
                <a:effectLst/>
                <a:latin typeface="Promptblack"/>
              </a:rPr>
              <a:t>How many subjects taught in your school address topics related to the 2030 Agenda? </a:t>
            </a:r>
          </a:p>
          <a:p>
            <a:pPr marL="285750" indent="-285750" algn="l">
              <a:buFont typeface="Wingdings" panose="05000000000000000000" pitchFamily="2" charset="2"/>
              <a:buChar char="v"/>
            </a:pPr>
            <a:r>
              <a:rPr lang="en-GB" b="1" i="0" dirty="0">
                <a:solidFill>
                  <a:srgbClr val="030303"/>
                </a:solidFill>
                <a:effectLst/>
                <a:latin typeface="Promptblack"/>
              </a:rPr>
              <a:t>Communication</a:t>
            </a:r>
            <a:br>
              <a:rPr lang="en-GB" b="0" i="0" dirty="0">
                <a:solidFill>
                  <a:srgbClr val="030303"/>
                </a:solidFill>
                <a:effectLst/>
                <a:latin typeface="Promptblack"/>
              </a:rPr>
            </a:br>
            <a:r>
              <a:rPr lang="en-GB" b="0" i="0" dirty="0">
                <a:solidFill>
                  <a:srgbClr val="030303"/>
                </a:solidFill>
                <a:effectLst/>
                <a:latin typeface="Promptblack"/>
              </a:rPr>
              <a:t>How many of your school community  know/are informed about the Sustainable Development Goals of the 2030 Agenda, also through your institutional website?</a:t>
            </a:r>
          </a:p>
        </p:txBody>
      </p:sp>
      <p:sp>
        <p:nvSpPr>
          <p:cNvPr id="20" name="TextBox 19">
            <a:extLst>
              <a:ext uri="{FF2B5EF4-FFF2-40B4-BE49-F238E27FC236}">
                <a16:creationId xmlns:a16="http://schemas.microsoft.com/office/drawing/2014/main" id="{042A8604-0AEA-416A-ABF7-12D83AF28CB9}"/>
              </a:ext>
            </a:extLst>
          </p:cNvPr>
          <p:cNvSpPr txBox="1"/>
          <p:nvPr/>
        </p:nvSpPr>
        <p:spPr>
          <a:xfrm>
            <a:off x="439731" y="7027325"/>
            <a:ext cx="4401484" cy="2677656"/>
          </a:xfrm>
          <a:prstGeom prst="rect">
            <a:avLst/>
          </a:prstGeom>
          <a:noFill/>
        </p:spPr>
        <p:txBody>
          <a:bodyPr wrap="square">
            <a:spAutoFit/>
          </a:bodyPr>
          <a:lstStyle/>
          <a:p>
            <a:pPr marL="285750" indent="-285750" algn="l">
              <a:buFont typeface="Wingdings" panose="05000000000000000000" pitchFamily="2" charset="2"/>
              <a:buChar char="v"/>
            </a:pPr>
            <a:r>
              <a:rPr lang="en-GB" b="1" i="0" dirty="0">
                <a:solidFill>
                  <a:srgbClr val="030303"/>
                </a:solidFill>
                <a:effectLst/>
                <a:latin typeface="Promptblack"/>
              </a:rPr>
              <a:t>Resources, supplies and selection</a:t>
            </a:r>
            <a:br>
              <a:rPr lang="en-GB" b="0" i="0" dirty="0">
                <a:solidFill>
                  <a:srgbClr val="030303"/>
                </a:solidFill>
                <a:effectLst/>
                <a:latin typeface="Promptblack"/>
              </a:rPr>
            </a:br>
            <a:r>
              <a:rPr lang="en-GB" b="0" i="0" dirty="0">
                <a:solidFill>
                  <a:srgbClr val="030303"/>
                </a:solidFill>
                <a:effectLst/>
                <a:latin typeface="Promptblack"/>
              </a:rPr>
              <a:t>How much does your school apply environmental and social sustainability standards when buying food, equipment, and any other goods? Has the school adopted a re-using-recycling system?</a:t>
            </a:r>
          </a:p>
          <a:p>
            <a:pPr marL="285750" indent="-285750" algn="l">
              <a:buFont typeface="Wingdings" panose="05000000000000000000" pitchFamily="2" charset="2"/>
              <a:buChar char="v"/>
            </a:pPr>
            <a:r>
              <a:rPr lang="en-GB" b="1" i="0" dirty="0">
                <a:solidFill>
                  <a:srgbClr val="030303"/>
                </a:solidFill>
                <a:effectLst/>
                <a:latin typeface="Promptblack"/>
              </a:rPr>
              <a:t>Leadership and management</a:t>
            </a:r>
            <a:br>
              <a:rPr lang="en-GB" b="0" i="0" dirty="0">
                <a:solidFill>
                  <a:srgbClr val="030303"/>
                </a:solidFill>
                <a:effectLst/>
                <a:latin typeface="Promptblack"/>
              </a:rPr>
            </a:br>
            <a:r>
              <a:rPr lang="en-GB" b="0" i="0" dirty="0">
                <a:solidFill>
                  <a:srgbClr val="030303"/>
                </a:solidFill>
                <a:effectLst/>
                <a:latin typeface="Promptblack"/>
              </a:rPr>
              <a:t>How much are global citizenship education values embedded in your school mission statement and action planning?</a:t>
            </a:r>
          </a:p>
          <a:p>
            <a:pPr marL="285750" indent="-285750" algn="l">
              <a:buFont typeface="Wingdings" panose="05000000000000000000" pitchFamily="2" charset="2"/>
              <a:buChar char="v"/>
            </a:pPr>
            <a:r>
              <a:rPr lang="en-GB" b="1" i="0" dirty="0">
                <a:solidFill>
                  <a:srgbClr val="030303"/>
                </a:solidFill>
                <a:effectLst/>
                <a:latin typeface="Promptblack"/>
              </a:rPr>
              <a:t>Staff development</a:t>
            </a:r>
            <a:br>
              <a:rPr lang="en-GB" b="0" i="0" dirty="0">
                <a:solidFill>
                  <a:srgbClr val="030303"/>
                </a:solidFill>
                <a:effectLst/>
                <a:latin typeface="Promptblack"/>
              </a:rPr>
            </a:br>
            <a:r>
              <a:rPr lang="en-GB" b="0" i="0" dirty="0">
                <a:solidFill>
                  <a:srgbClr val="030303"/>
                </a:solidFill>
                <a:effectLst/>
                <a:latin typeface="Promptblack"/>
              </a:rPr>
              <a:t>Does your school promote Global Citizenship Education trainings for teachers?</a:t>
            </a:r>
          </a:p>
        </p:txBody>
      </p:sp>
    </p:spTree>
    <p:extLst>
      <p:ext uri="{BB962C8B-B14F-4D97-AF65-F5344CB8AC3E}">
        <p14:creationId xmlns:p14="http://schemas.microsoft.com/office/powerpoint/2010/main" val="130564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 calcmode="lin" valueType="num">
                                      <p:cBhvr additive="base">
                                        <p:cTn id="1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157075"/>
            <a:ext cx="3455425" cy="3949175"/>
          </a:xfrm>
          <a:prstGeom prst="rect">
            <a:avLst/>
          </a:prstGeom>
          <a:noFill/>
          <a:ln>
            <a:noFill/>
          </a:ln>
        </p:spPr>
      </p:pic>
      <p:pic>
        <p:nvPicPr>
          <p:cNvPr id="72" name="Google Shape;72;p14"/>
          <p:cNvPicPr preferRelativeResize="0"/>
          <p:nvPr/>
        </p:nvPicPr>
        <p:blipFill>
          <a:blip r:embed="rId3">
            <a:alphaModFix/>
          </a:blip>
          <a:stretch>
            <a:fillRect/>
          </a:stretch>
        </p:blipFill>
        <p:spPr>
          <a:xfrm>
            <a:off x="73248" y="948690"/>
            <a:ext cx="2743622" cy="2515726"/>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720000" y="377100"/>
            <a:ext cx="952500" cy="342900"/>
          </a:xfrm>
          <a:prstGeom prst="rect">
            <a:avLst/>
          </a:prstGeom>
          <a:noFill/>
          <a:ln>
            <a:noFill/>
          </a:ln>
        </p:spPr>
      </p:pic>
      <p:grpSp>
        <p:nvGrpSpPr>
          <p:cNvPr id="76" name="Google Shape;76;p14"/>
          <p:cNvGrpSpPr/>
          <p:nvPr/>
        </p:nvGrpSpPr>
        <p:grpSpPr>
          <a:xfrm>
            <a:off x="2353569" y="605855"/>
            <a:ext cx="5132858" cy="5642831"/>
            <a:chOff x="668984" y="873381"/>
            <a:chExt cx="4557000" cy="4812249"/>
          </a:xfrm>
        </p:grpSpPr>
        <p:sp>
          <p:nvSpPr>
            <p:cNvPr id="77" name="Google Shape;77;p14"/>
            <p:cNvSpPr/>
            <p:nvPr/>
          </p:nvSpPr>
          <p:spPr>
            <a:xfrm>
              <a:off x="668984"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78" name="Google Shape;78;p14"/>
            <p:cNvSpPr/>
            <p:nvPr/>
          </p:nvSpPr>
          <p:spPr>
            <a:xfrm>
              <a:off x="3615240" y="873381"/>
              <a:ext cx="1087500" cy="788121"/>
            </a:xfrm>
            <a:prstGeom prst="ellipse">
              <a:avLst/>
            </a:prstGeom>
            <a:solidFill>
              <a:schemeClr val="accent5">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3600" b="1" dirty="0">
                  <a:solidFill>
                    <a:srgbClr val="FFFFFF"/>
                  </a:solidFill>
                  <a:latin typeface="Prompt"/>
                  <a:ea typeface="Prompt"/>
                  <a:cs typeface="Prompt"/>
                  <a:sym typeface="Prompt"/>
                </a:rPr>
                <a:t>17 </a:t>
              </a:r>
              <a:endParaRPr sz="3600" b="1" dirty="0">
                <a:solidFill>
                  <a:srgbClr val="FFFFFF"/>
                </a:solidFill>
                <a:latin typeface="Prompt"/>
                <a:ea typeface="Prompt"/>
                <a:cs typeface="Prompt"/>
                <a:sym typeface="Prompt"/>
              </a:endParaRPr>
            </a:p>
          </p:txBody>
        </p:sp>
      </p:grpSp>
      <p:sp>
        <p:nvSpPr>
          <p:cNvPr id="82" name="Google Shape;82;p14"/>
          <p:cNvSpPr txBox="1"/>
          <p:nvPr/>
        </p:nvSpPr>
        <p:spPr>
          <a:xfrm>
            <a:off x="1635225" y="398400"/>
            <a:ext cx="4557000" cy="3003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it" sz="800" b="1">
                <a:solidFill>
                  <a:srgbClr val="999999"/>
                </a:solidFill>
                <a:latin typeface="Prompt"/>
                <a:ea typeface="Prompt"/>
                <a:cs typeface="Prompt"/>
                <a:sym typeface="Prompt"/>
              </a:rPr>
              <a:t>SPERIMENTAZIONE DELLE UNITÀ DI APPRENDIMENTO (UDA) </a:t>
            </a:r>
            <a:r>
              <a:rPr lang="it" sz="800">
                <a:solidFill>
                  <a:srgbClr val="999999"/>
                </a:solidFill>
                <a:latin typeface="Prompt"/>
                <a:ea typeface="Prompt"/>
                <a:cs typeface="Prompt"/>
                <a:sym typeface="Prompt"/>
              </a:rPr>
              <a:t>- LINEE GUIDA</a:t>
            </a:r>
            <a:endParaRPr sz="800">
              <a:solidFill>
                <a:srgbClr val="999999"/>
              </a:solidFill>
              <a:latin typeface="Prompt"/>
              <a:ea typeface="Prompt"/>
              <a:cs typeface="Prompt"/>
              <a:sym typeface="Prompt"/>
            </a:endParaRPr>
          </a:p>
        </p:txBody>
      </p:sp>
      <p:sp>
        <p:nvSpPr>
          <p:cNvPr id="12" name="TextBox 11">
            <a:extLst>
              <a:ext uri="{FF2B5EF4-FFF2-40B4-BE49-F238E27FC236}">
                <a16:creationId xmlns:a16="http://schemas.microsoft.com/office/drawing/2014/main" id="{3EB542C0-9B46-4B5E-873F-0EACD7EF8696}"/>
              </a:ext>
            </a:extLst>
          </p:cNvPr>
          <p:cNvSpPr txBox="1"/>
          <p:nvPr/>
        </p:nvSpPr>
        <p:spPr>
          <a:xfrm>
            <a:off x="395282" y="1421498"/>
            <a:ext cx="2096458" cy="1205843"/>
          </a:xfrm>
          <a:prstGeom prst="rect">
            <a:avLst/>
          </a:prstGeom>
          <a:solidFill>
            <a:srgbClr val="5BB22C"/>
          </a:solidFill>
          <a:ln w="38100">
            <a:solidFill>
              <a:schemeClr val="tx1"/>
            </a:solidFill>
          </a:ln>
        </p:spPr>
        <p:txBody>
          <a:bodyPr wrap="square">
            <a:spAutoFit/>
          </a:bodyPr>
          <a:lstStyle/>
          <a:p>
            <a:pPr marL="0" lvl="0" indent="0" algn="l" rtl="0">
              <a:lnSpc>
                <a:spcPct val="80000"/>
              </a:lnSpc>
              <a:spcBef>
                <a:spcPts val="0"/>
              </a:spcBef>
              <a:spcAft>
                <a:spcPts val="0"/>
              </a:spcAft>
              <a:buNone/>
            </a:pPr>
            <a:r>
              <a:rPr lang="it" sz="1800" b="1" dirty="0">
                <a:solidFill>
                  <a:schemeClr val="tx1"/>
                </a:solidFill>
                <a:latin typeface="Prompt Black"/>
                <a:ea typeface="Prompt Light"/>
                <a:cs typeface="Prompt Light"/>
                <a:sym typeface="Prompt Light"/>
              </a:rPr>
              <a:t>Here are some final thoughts from some teachers who have used this reosurce.</a:t>
            </a:r>
          </a:p>
        </p:txBody>
      </p:sp>
      <p:grpSp>
        <p:nvGrpSpPr>
          <p:cNvPr id="13" name="Google Shape;76;p14">
            <a:extLst>
              <a:ext uri="{FF2B5EF4-FFF2-40B4-BE49-F238E27FC236}">
                <a16:creationId xmlns:a16="http://schemas.microsoft.com/office/drawing/2014/main" id="{D707CB32-4A93-4B0C-AF3B-4BD64766FB2F}"/>
              </a:ext>
            </a:extLst>
          </p:cNvPr>
          <p:cNvGrpSpPr/>
          <p:nvPr/>
        </p:nvGrpSpPr>
        <p:grpSpPr>
          <a:xfrm>
            <a:off x="57060" y="5763461"/>
            <a:ext cx="4810825" cy="4546399"/>
            <a:chOff x="733380" y="978684"/>
            <a:chExt cx="4557000" cy="4706946"/>
          </a:xfrm>
        </p:grpSpPr>
        <p:sp>
          <p:nvSpPr>
            <p:cNvPr id="14" name="Google Shape;77;p14">
              <a:extLst>
                <a:ext uri="{FF2B5EF4-FFF2-40B4-BE49-F238E27FC236}">
                  <a16:creationId xmlns:a16="http://schemas.microsoft.com/office/drawing/2014/main" id="{49AD5227-81E5-4BA9-A41C-E75F43347B02}"/>
                </a:ext>
              </a:extLst>
            </p:cNvPr>
            <p:cNvSpPr/>
            <p:nvPr/>
          </p:nvSpPr>
          <p:spPr>
            <a:xfrm>
              <a:off x="733380" y="1170330"/>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5" name="Google Shape;78;p14">
              <a:extLst>
                <a:ext uri="{FF2B5EF4-FFF2-40B4-BE49-F238E27FC236}">
                  <a16:creationId xmlns:a16="http://schemas.microsoft.com/office/drawing/2014/main" id="{B5878D48-0F3C-40DE-8A24-28102E73483C}"/>
                </a:ext>
              </a:extLst>
            </p:cNvPr>
            <p:cNvSpPr/>
            <p:nvPr/>
          </p:nvSpPr>
          <p:spPr>
            <a:xfrm>
              <a:off x="4201399" y="978684"/>
              <a:ext cx="1087500" cy="1087500"/>
            </a:xfrm>
            <a:prstGeom prst="ellipse">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Prompt"/>
                  <a:ea typeface="Prompt"/>
                  <a:cs typeface="Prompt"/>
                  <a:sym typeface="Prompt"/>
                </a:rPr>
                <a:t>18</a:t>
              </a:r>
              <a:endParaRPr sz="3600" b="1" dirty="0">
                <a:solidFill>
                  <a:srgbClr val="FFFFFF"/>
                </a:solidFill>
                <a:latin typeface="Prompt"/>
                <a:ea typeface="Prompt"/>
                <a:cs typeface="Prompt"/>
                <a:sym typeface="Prompt"/>
              </a:endParaRPr>
            </a:p>
          </p:txBody>
        </p:sp>
      </p:grpSp>
      <p:sp>
        <p:nvSpPr>
          <p:cNvPr id="16" name="TextBox 15">
            <a:extLst>
              <a:ext uri="{FF2B5EF4-FFF2-40B4-BE49-F238E27FC236}">
                <a16:creationId xmlns:a16="http://schemas.microsoft.com/office/drawing/2014/main" id="{6243ECAB-2873-4CAB-9227-D515B744F592}"/>
              </a:ext>
            </a:extLst>
          </p:cNvPr>
          <p:cNvSpPr txBox="1"/>
          <p:nvPr/>
        </p:nvSpPr>
        <p:spPr>
          <a:xfrm>
            <a:off x="2816870" y="2776613"/>
            <a:ext cx="2836772" cy="319446"/>
          </a:xfrm>
          <a:prstGeom prst="rect">
            <a:avLst/>
          </a:prstGeom>
          <a:noFill/>
        </p:spPr>
        <p:txBody>
          <a:bodyPr wrap="square">
            <a:spAutoFit/>
          </a:bodyPr>
          <a:lstStyle/>
          <a:p>
            <a:pPr marL="0" lvl="0" indent="0" algn="l" rtl="0">
              <a:lnSpc>
                <a:spcPct val="80000"/>
              </a:lnSpc>
              <a:spcBef>
                <a:spcPts val="0"/>
              </a:spcBef>
              <a:spcAft>
                <a:spcPts val="0"/>
              </a:spcAft>
              <a:buNone/>
            </a:pPr>
            <a:endParaRPr lang="it" sz="1800" b="1" dirty="0">
              <a:solidFill>
                <a:schemeClr val="tx1"/>
              </a:solidFill>
              <a:latin typeface="Prompt Black"/>
              <a:ea typeface="Prompt Light"/>
              <a:cs typeface="Prompt Light"/>
              <a:sym typeface="Prompt Light"/>
            </a:endParaRPr>
          </a:p>
        </p:txBody>
      </p:sp>
      <p:sp>
        <p:nvSpPr>
          <p:cNvPr id="18" name="TextBox 17">
            <a:extLst>
              <a:ext uri="{FF2B5EF4-FFF2-40B4-BE49-F238E27FC236}">
                <a16:creationId xmlns:a16="http://schemas.microsoft.com/office/drawing/2014/main" id="{55C40B3F-997A-4EA9-A9E0-6563122294D5}"/>
              </a:ext>
            </a:extLst>
          </p:cNvPr>
          <p:cNvSpPr txBox="1"/>
          <p:nvPr/>
        </p:nvSpPr>
        <p:spPr>
          <a:xfrm>
            <a:off x="3138904" y="1673023"/>
            <a:ext cx="3613311" cy="1815882"/>
          </a:xfrm>
          <a:prstGeom prst="rect">
            <a:avLst/>
          </a:prstGeom>
          <a:solidFill>
            <a:schemeClr val="bg1"/>
          </a:solidFill>
        </p:spPr>
        <p:txBody>
          <a:bodyPr wrap="square">
            <a:spAutoFit/>
          </a:bodyPr>
          <a:lstStyle/>
          <a:p>
            <a:r>
              <a:rPr lang="en-GB" b="1" i="1" dirty="0">
                <a:solidFill>
                  <a:srgbClr val="C00000"/>
                </a:solidFill>
                <a:latin typeface="Prompt Black"/>
              </a:rPr>
              <a:t>‘’The TLU’s used in the Geography department show that the Climate change resources had a significant impact on pupils understanding.  Pupils recalled the impact of Climate Change on the Marshall Island a year after studying the TLU.’’ ‘</a:t>
            </a:r>
          </a:p>
          <a:p>
            <a:r>
              <a:rPr lang="en-GB" b="1" i="1" dirty="0">
                <a:solidFill>
                  <a:srgbClr val="C00000"/>
                </a:solidFill>
                <a:latin typeface="Prompt Black"/>
              </a:rPr>
              <a:t>Assistant Head teachers St Bede’s Catholic High School, </a:t>
            </a:r>
            <a:r>
              <a:rPr lang="en-GB" b="1" i="1" dirty="0" err="1">
                <a:solidFill>
                  <a:srgbClr val="C00000"/>
                </a:solidFill>
                <a:latin typeface="Prompt Black"/>
              </a:rPr>
              <a:t>Omskirk</a:t>
            </a:r>
            <a:r>
              <a:rPr lang="en-GB" b="1" i="1" dirty="0">
                <a:solidFill>
                  <a:srgbClr val="C00000"/>
                </a:solidFill>
                <a:latin typeface="Prompt Black"/>
              </a:rPr>
              <a:t>.</a:t>
            </a:r>
          </a:p>
        </p:txBody>
      </p:sp>
      <p:sp>
        <p:nvSpPr>
          <p:cNvPr id="19" name="TextBox 18">
            <a:extLst>
              <a:ext uri="{FF2B5EF4-FFF2-40B4-BE49-F238E27FC236}">
                <a16:creationId xmlns:a16="http://schemas.microsoft.com/office/drawing/2014/main" id="{073FD6AE-9C70-4B43-B9E1-A64658E9F477}"/>
              </a:ext>
            </a:extLst>
          </p:cNvPr>
          <p:cNvSpPr txBox="1"/>
          <p:nvPr/>
        </p:nvSpPr>
        <p:spPr>
          <a:xfrm>
            <a:off x="779831" y="6596888"/>
            <a:ext cx="3455425" cy="3323987"/>
          </a:xfrm>
          <a:prstGeom prst="rect">
            <a:avLst/>
          </a:prstGeom>
          <a:noFill/>
        </p:spPr>
        <p:txBody>
          <a:bodyPr wrap="square">
            <a:spAutoFit/>
          </a:bodyPr>
          <a:lstStyle/>
          <a:p>
            <a:r>
              <a:rPr lang="en-GB" b="1" i="1" dirty="0">
                <a:solidFill>
                  <a:srgbClr val="7030A0"/>
                </a:solidFill>
                <a:latin typeface="Prompt Black"/>
              </a:rPr>
              <a:t>‘’Our students were inspired to start a school Eco Group in response to the TLUs we did on Climate Change. These were then the core group who got involved with the Creative Action Campaign. </a:t>
            </a:r>
          </a:p>
          <a:p>
            <a:endParaRPr lang="en-GB" b="1" i="1" dirty="0">
              <a:latin typeface="Prompt Black"/>
            </a:endParaRPr>
          </a:p>
          <a:p>
            <a:endParaRPr lang="en-GB" b="1" i="1" dirty="0">
              <a:solidFill>
                <a:srgbClr val="0070C0"/>
              </a:solidFill>
              <a:latin typeface="Prompt Black"/>
            </a:endParaRPr>
          </a:p>
          <a:p>
            <a:r>
              <a:rPr lang="en-GB" b="1" i="1" dirty="0">
                <a:solidFill>
                  <a:srgbClr val="0070C0"/>
                </a:solidFill>
                <a:latin typeface="Prompt Black"/>
              </a:rPr>
              <a:t>More recently, our students have been inspired by Marcus </a:t>
            </a:r>
            <a:r>
              <a:rPr lang="en-GB" b="1" i="1" dirty="0" err="1">
                <a:solidFill>
                  <a:srgbClr val="0070C0"/>
                </a:solidFill>
                <a:latin typeface="Prompt Black"/>
              </a:rPr>
              <a:t>Rashfords</a:t>
            </a:r>
            <a:r>
              <a:rPr lang="en-GB" b="1" i="1" dirty="0">
                <a:solidFill>
                  <a:srgbClr val="0070C0"/>
                </a:solidFill>
                <a:latin typeface="Prompt Black"/>
              </a:rPr>
              <a:t> campaign for free school meals during the holidays and as part of a Global Citizenship lesson students decided to start a foodbank collection for our local community foodbank. </a:t>
            </a:r>
          </a:p>
          <a:p>
            <a:r>
              <a:rPr lang="en-GB" b="1" i="1" dirty="0">
                <a:solidFill>
                  <a:srgbClr val="0070C0"/>
                </a:solidFill>
                <a:latin typeface="Prompt Black"/>
              </a:rPr>
              <a:t>School Chaplain , Edmund Arrowsmith   High School</a:t>
            </a:r>
          </a:p>
        </p:txBody>
      </p:sp>
      <p:sp>
        <p:nvSpPr>
          <p:cNvPr id="20" name="TextBox 19">
            <a:extLst>
              <a:ext uri="{FF2B5EF4-FFF2-40B4-BE49-F238E27FC236}">
                <a16:creationId xmlns:a16="http://schemas.microsoft.com/office/drawing/2014/main" id="{02A542A1-D5D2-449C-93C8-D08D70B42689}"/>
              </a:ext>
            </a:extLst>
          </p:cNvPr>
          <p:cNvSpPr txBox="1"/>
          <p:nvPr/>
        </p:nvSpPr>
        <p:spPr>
          <a:xfrm>
            <a:off x="3457599" y="3674014"/>
            <a:ext cx="2975920" cy="2031325"/>
          </a:xfrm>
          <a:prstGeom prst="rect">
            <a:avLst/>
          </a:prstGeom>
          <a:solidFill>
            <a:schemeClr val="bg1"/>
          </a:solidFill>
        </p:spPr>
        <p:txBody>
          <a:bodyPr wrap="square">
            <a:spAutoFit/>
          </a:bodyPr>
          <a:lstStyle/>
          <a:p>
            <a:r>
              <a:rPr lang="en-GB" b="1" dirty="0">
                <a:solidFill>
                  <a:schemeClr val="accent5">
                    <a:lumMod val="50000"/>
                  </a:schemeClr>
                </a:solidFill>
                <a:latin typeface="Prompt Black"/>
              </a:rPr>
              <a:t> ‘’I’ve now embedded Climate and Gender within our PSHE &amp; Citizenship programme so that they are always delivered in Years 8 and 9 respectively.’’</a:t>
            </a:r>
          </a:p>
          <a:p>
            <a:r>
              <a:rPr lang="en-GB" b="1" dirty="0">
                <a:solidFill>
                  <a:schemeClr val="accent5">
                    <a:lumMod val="50000"/>
                  </a:schemeClr>
                </a:solidFill>
                <a:latin typeface="Prompt Black"/>
              </a:rPr>
              <a:t>‘’Global learning and the GUAG project is exciting and interesting for students.’’ Head of PSHE / Citizenship </a:t>
            </a:r>
            <a:r>
              <a:rPr lang="en-GB" b="1" dirty="0" err="1">
                <a:solidFill>
                  <a:schemeClr val="accent5">
                    <a:lumMod val="50000"/>
                  </a:schemeClr>
                </a:solidFill>
                <a:latin typeface="Prompt Black"/>
              </a:rPr>
              <a:t>Maricourt</a:t>
            </a:r>
            <a:r>
              <a:rPr lang="en-GB" b="1" dirty="0">
                <a:solidFill>
                  <a:schemeClr val="accent5">
                    <a:lumMod val="50000"/>
                  </a:schemeClr>
                </a:solidFill>
                <a:latin typeface="Prompt Black"/>
              </a:rPr>
              <a:t> High School , Maghull  </a:t>
            </a:r>
          </a:p>
        </p:txBody>
      </p:sp>
      <p:sp>
        <p:nvSpPr>
          <p:cNvPr id="22" name="TextBox 21">
            <a:extLst>
              <a:ext uri="{FF2B5EF4-FFF2-40B4-BE49-F238E27FC236}">
                <a16:creationId xmlns:a16="http://schemas.microsoft.com/office/drawing/2014/main" id="{C54EB41F-3A87-42DF-8DA0-EA9FE977F5E3}"/>
              </a:ext>
            </a:extLst>
          </p:cNvPr>
          <p:cNvSpPr txBox="1"/>
          <p:nvPr/>
        </p:nvSpPr>
        <p:spPr>
          <a:xfrm>
            <a:off x="4653089" y="8078676"/>
            <a:ext cx="2833338" cy="2031325"/>
          </a:xfrm>
          <a:prstGeom prst="rect">
            <a:avLst/>
          </a:prstGeom>
          <a:solidFill>
            <a:schemeClr val="bg1"/>
          </a:solidFill>
        </p:spPr>
        <p:txBody>
          <a:bodyPr wrap="square">
            <a:spAutoFit/>
          </a:bodyPr>
          <a:lstStyle/>
          <a:p>
            <a:r>
              <a:rPr lang="en-GB" dirty="0">
                <a:solidFill>
                  <a:srgbClr val="5BB22C"/>
                </a:solidFill>
              </a:rPr>
              <a:t>‘’We as a school really have really enjoyed using, teaching and delivering the TLU’s to our pupils and as result have incorporated them in to our teaching plans in many subject and PSCE areas. ‘’Head of PSHE/Citizenship, </a:t>
            </a:r>
            <a:r>
              <a:rPr lang="en-GB" dirty="0" err="1">
                <a:solidFill>
                  <a:srgbClr val="5BB22C"/>
                </a:solidFill>
              </a:rPr>
              <a:t>Rainill</a:t>
            </a:r>
            <a:r>
              <a:rPr lang="en-GB" dirty="0">
                <a:solidFill>
                  <a:srgbClr val="5BB22C"/>
                </a:solidFill>
              </a:rPr>
              <a:t> High School </a:t>
            </a:r>
          </a:p>
        </p:txBody>
      </p:sp>
    </p:spTree>
    <p:extLst>
      <p:ext uri="{BB962C8B-B14F-4D97-AF65-F5344CB8AC3E}">
        <p14:creationId xmlns:p14="http://schemas.microsoft.com/office/powerpoint/2010/main" val="97225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anim calcmode="lin" valueType="num">
                                      <p:cBhvr additive="base">
                                        <p:cTn id="25"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xEl>
                                              <p:pRg st="4" end="4"/>
                                            </p:txEl>
                                          </p:spTgt>
                                        </p:tgtEl>
                                        <p:attrNameLst>
                                          <p:attrName>style.visibility</p:attrName>
                                        </p:attrNameLst>
                                      </p:cBhvr>
                                      <p:to>
                                        <p:strVal val="visible"/>
                                      </p:to>
                                    </p:set>
                                    <p:anim calcmode="lin" valueType="num">
                                      <p:cBhvr additive="base">
                                        <p:cTn id="29"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 calcmode="lin" valueType="num">
                                      <p:cBhvr additive="base">
                                        <p:cTn id="3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2" name="Google Shape;72;p14"/>
          <p:cNvPicPr preferRelativeResize="0"/>
          <p:nvPr/>
        </p:nvPicPr>
        <p:blipFill>
          <a:blip r:embed="rId3">
            <a:alphaModFix/>
          </a:blip>
          <a:stretch>
            <a:fillRect/>
          </a:stretch>
        </p:blipFill>
        <p:spPr>
          <a:xfrm>
            <a:off x="836150" y="993975"/>
            <a:ext cx="2430500" cy="2430500"/>
          </a:xfrm>
          <a:prstGeom prst="rect">
            <a:avLst/>
          </a:prstGeom>
          <a:noFill/>
          <a:ln>
            <a:noFill/>
          </a:ln>
        </p:spPr>
      </p:pic>
      <p:pic>
        <p:nvPicPr>
          <p:cNvPr id="73" name="Google Shape;73;p14"/>
          <p:cNvPicPr preferRelativeResize="0"/>
          <p:nvPr/>
        </p:nvPicPr>
        <p:blipFill>
          <a:blip r:embed="rId4">
            <a:alphaModFix/>
          </a:blip>
          <a:stretch>
            <a:fillRect/>
          </a:stretch>
        </p:blipFill>
        <p:spPr>
          <a:xfrm>
            <a:off x="1727325" y="26514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720000" y="377100"/>
            <a:ext cx="952500" cy="342900"/>
          </a:xfrm>
          <a:prstGeom prst="rect">
            <a:avLst/>
          </a:prstGeom>
          <a:noFill/>
          <a:ln>
            <a:noFill/>
          </a:ln>
        </p:spPr>
      </p:pic>
      <p:sp>
        <p:nvSpPr>
          <p:cNvPr id="77" name="Google Shape;77;p14"/>
          <p:cNvSpPr/>
          <p:nvPr/>
        </p:nvSpPr>
        <p:spPr>
          <a:xfrm>
            <a:off x="2531538" y="1195458"/>
            <a:ext cx="4810825" cy="4767254"/>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2" name="TextBox 11">
            <a:extLst>
              <a:ext uri="{FF2B5EF4-FFF2-40B4-BE49-F238E27FC236}">
                <a16:creationId xmlns:a16="http://schemas.microsoft.com/office/drawing/2014/main" id="{3EB542C0-9B46-4B5E-873F-0EACD7EF8696}"/>
              </a:ext>
            </a:extLst>
          </p:cNvPr>
          <p:cNvSpPr txBox="1"/>
          <p:nvPr/>
        </p:nvSpPr>
        <p:spPr>
          <a:xfrm>
            <a:off x="1243552" y="1505400"/>
            <a:ext cx="1591611" cy="1092607"/>
          </a:xfrm>
          <a:prstGeom prst="rect">
            <a:avLst/>
          </a:prstGeom>
          <a:solidFill>
            <a:srgbClr val="5BB22C"/>
          </a:solidFill>
          <a:ln w="38100">
            <a:solidFill>
              <a:schemeClr val="tx1"/>
            </a:solidFill>
          </a:ln>
        </p:spPr>
        <p:txBody>
          <a:bodyPr wrap="square">
            <a:spAutoFit/>
          </a:bodyPr>
          <a:lstStyle/>
          <a:p>
            <a:pPr marL="0" lvl="0" indent="0" algn="l" rtl="0">
              <a:lnSpc>
                <a:spcPct val="80000"/>
              </a:lnSpc>
              <a:spcBef>
                <a:spcPts val="0"/>
              </a:spcBef>
              <a:spcAft>
                <a:spcPts val="0"/>
              </a:spcAft>
              <a:buNone/>
            </a:pPr>
            <a:r>
              <a:rPr lang="it" sz="2000" b="1" dirty="0">
                <a:solidFill>
                  <a:schemeClr val="tx1"/>
                </a:solidFill>
                <a:latin typeface="Prompt Light"/>
                <a:ea typeface="Prompt Light"/>
                <a:cs typeface="Prompt Light"/>
                <a:sym typeface="Prompt Light"/>
              </a:rPr>
              <a:t>Start to explore  these free reosurces . </a:t>
            </a:r>
          </a:p>
        </p:txBody>
      </p:sp>
      <p:grpSp>
        <p:nvGrpSpPr>
          <p:cNvPr id="13" name="Google Shape;76;p14">
            <a:extLst>
              <a:ext uri="{FF2B5EF4-FFF2-40B4-BE49-F238E27FC236}">
                <a16:creationId xmlns:a16="http://schemas.microsoft.com/office/drawing/2014/main" id="{D707CB32-4A93-4B0C-AF3B-4BD64766FB2F}"/>
              </a:ext>
            </a:extLst>
          </p:cNvPr>
          <p:cNvGrpSpPr/>
          <p:nvPr/>
        </p:nvGrpSpPr>
        <p:grpSpPr>
          <a:xfrm>
            <a:off x="61115" y="5340141"/>
            <a:ext cx="4810825" cy="5063602"/>
            <a:chOff x="725262" y="900720"/>
            <a:chExt cx="4557000" cy="4795987"/>
          </a:xfrm>
        </p:grpSpPr>
        <p:sp>
          <p:nvSpPr>
            <p:cNvPr id="14" name="Google Shape;77;p14">
              <a:extLst>
                <a:ext uri="{FF2B5EF4-FFF2-40B4-BE49-F238E27FC236}">
                  <a16:creationId xmlns:a16="http://schemas.microsoft.com/office/drawing/2014/main" id="{49AD5227-81E5-4BA9-A41C-E75F43347B02}"/>
                </a:ext>
              </a:extLst>
            </p:cNvPr>
            <p:cNvSpPr/>
            <p:nvPr/>
          </p:nvSpPr>
          <p:spPr>
            <a:xfrm>
              <a:off x="725262" y="1181407"/>
              <a:ext cx="4557000" cy="4515300"/>
            </a:xfrm>
            <a:prstGeom prst="ellipse">
              <a:avLst/>
            </a:prstGeom>
            <a:solidFill>
              <a:srgbClr val="F3F3F3"/>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1" dirty="0">
                <a:solidFill>
                  <a:srgbClr val="F8B732"/>
                </a:solidFill>
                <a:latin typeface="Raleway"/>
                <a:ea typeface="Raleway"/>
                <a:cs typeface="Raleway"/>
                <a:sym typeface="Raleway"/>
              </a:endParaRPr>
            </a:p>
          </p:txBody>
        </p:sp>
        <p:sp>
          <p:nvSpPr>
            <p:cNvPr id="15" name="Google Shape;78;p14">
              <a:extLst>
                <a:ext uri="{FF2B5EF4-FFF2-40B4-BE49-F238E27FC236}">
                  <a16:creationId xmlns:a16="http://schemas.microsoft.com/office/drawing/2014/main" id="{B5878D48-0F3C-40DE-8A24-28102E73483C}"/>
                </a:ext>
              </a:extLst>
            </p:cNvPr>
            <p:cNvSpPr/>
            <p:nvPr/>
          </p:nvSpPr>
          <p:spPr>
            <a:xfrm>
              <a:off x="4025455" y="900720"/>
              <a:ext cx="1087500" cy="1087500"/>
            </a:xfrm>
            <a:prstGeom prst="ellipse">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dirty="0">
                  <a:solidFill>
                    <a:srgbClr val="FFFFFF"/>
                  </a:solidFill>
                  <a:latin typeface="Prompt"/>
                  <a:ea typeface="Prompt"/>
                  <a:cs typeface="Prompt"/>
                  <a:sym typeface="Prompt"/>
                </a:rPr>
                <a:t>11</a:t>
              </a:r>
              <a:endParaRPr sz="3600" b="1" dirty="0">
                <a:solidFill>
                  <a:srgbClr val="FFFFFF"/>
                </a:solidFill>
                <a:latin typeface="Prompt"/>
                <a:ea typeface="Prompt"/>
                <a:cs typeface="Prompt"/>
                <a:sym typeface="Prompt"/>
              </a:endParaRPr>
            </a:p>
          </p:txBody>
        </p:sp>
      </p:grpSp>
      <p:pic>
        <p:nvPicPr>
          <p:cNvPr id="2" name="Picture 1">
            <a:extLst>
              <a:ext uri="{FF2B5EF4-FFF2-40B4-BE49-F238E27FC236}">
                <a16:creationId xmlns:a16="http://schemas.microsoft.com/office/drawing/2014/main" id="{A3207131-AF1E-42FE-A7BC-B56024605E2A}"/>
              </a:ext>
            </a:extLst>
          </p:cNvPr>
          <p:cNvPicPr>
            <a:picLocks noChangeAspect="1"/>
          </p:cNvPicPr>
          <p:nvPr/>
        </p:nvPicPr>
        <p:blipFill>
          <a:blip r:embed="rId6"/>
          <a:stretch>
            <a:fillRect/>
          </a:stretch>
        </p:blipFill>
        <p:spPr>
          <a:xfrm>
            <a:off x="5244612" y="2425500"/>
            <a:ext cx="1658331" cy="2720169"/>
          </a:xfrm>
          <a:prstGeom prst="rect">
            <a:avLst/>
          </a:prstGeom>
        </p:spPr>
      </p:pic>
      <p:sp>
        <p:nvSpPr>
          <p:cNvPr id="18" name="TextBox 17">
            <a:extLst>
              <a:ext uri="{FF2B5EF4-FFF2-40B4-BE49-F238E27FC236}">
                <a16:creationId xmlns:a16="http://schemas.microsoft.com/office/drawing/2014/main" id="{49F51742-618C-462F-898B-87C9F37C430E}"/>
              </a:ext>
            </a:extLst>
          </p:cNvPr>
          <p:cNvSpPr txBox="1"/>
          <p:nvPr/>
        </p:nvSpPr>
        <p:spPr>
          <a:xfrm>
            <a:off x="2897172" y="2541445"/>
            <a:ext cx="2347440" cy="2371418"/>
          </a:xfrm>
          <a:prstGeom prst="rect">
            <a:avLst/>
          </a:prstGeom>
          <a:solidFill>
            <a:srgbClr val="5BB22C"/>
          </a:solidFill>
          <a:ln w="38100">
            <a:solidFill>
              <a:schemeClr val="tx1"/>
            </a:solidFill>
          </a:ln>
        </p:spPr>
        <p:txBody>
          <a:bodyPr wrap="square">
            <a:spAutoFit/>
          </a:bodyPr>
          <a:lstStyle/>
          <a:p>
            <a:pPr marL="0" lvl="0" indent="0" algn="l" rtl="0">
              <a:lnSpc>
                <a:spcPct val="80000"/>
              </a:lnSpc>
              <a:spcBef>
                <a:spcPts val="0"/>
              </a:spcBef>
              <a:spcAft>
                <a:spcPts val="0"/>
              </a:spcAft>
              <a:buNone/>
            </a:pPr>
            <a:r>
              <a:rPr lang="it" sz="2000" b="1" dirty="0">
                <a:solidFill>
                  <a:schemeClr val="tx1"/>
                </a:solidFill>
                <a:latin typeface="Prompt Light"/>
                <a:ea typeface="Prompt Light"/>
                <a:cs typeface="Prompt Light"/>
                <a:sym typeface="Prompt Light"/>
              </a:rPr>
              <a:t>Check out  EU project website:</a:t>
            </a:r>
          </a:p>
          <a:p>
            <a:pPr marL="0" lvl="0" indent="0" algn="l" rtl="0">
              <a:lnSpc>
                <a:spcPct val="80000"/>
              </a:lnSpc>
              <a:spcBef>
                <a:spcPts val="0"/>
              </a:spcBef>
              <a:spcAft>
                <a:spcPts val="0"/>
              </a:spcAft>
              <a:buNone/>
            </a:pPr>
            <a:endParaRPr lang="en-GB"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r>
              <a:rPr lang="en-GB" dirty="0">
                <a:solidFill>
                  <a:schemeClr val="tx1"/>
                </a:solidFill>
                <a:latin typeface="Prompt Light"/>
                <a:ea typeface="Prompt Light"/>
                <a:cs typeface="Prompt Light"/>
                <a:sym typeface="Prompt Light"/>
                <a:hlinkClick r:id="rId7">
                  <a:extLst>
                    <a:ext uri="{A12FA001-AC4F-418D-AE19-62706E023703}">
                      <ahyp:hlinkClr xmlns:ahyp="http://schemas.microsoft.com/office/drawing/2018/hyperlinkcolor" val="tx"/>
                    </a:ext>
                  </a:extLst>
                </a:hlinkClick>
              </a:rPr>
              <a:t>www.getupandgoals.eu/</a:t>
            </a:r>
            <a:endParaRPr lang="en-GB"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endParaRPr lang="it" dirty="0">
              <a:solidFill>
                <a:schemeClr val="tx1"/>
              </a:solidFill>
              <a:latin typeface="Prompt Light"/>
              <a:ea typeface="Prompt Light"/>
              <a:cs typeface="Prompt Light"/>
              <a:sym typeface="Prompt Light"/>
            </a:endParaRPr>
          </a:p>
          <a:p>
            <a:pPr>
              <a:lnSpc>
                <a:spcPct val="80000"/>
              </a:lnSpc>
            </a:pPr>
            <a:r>
              <a:rPr lang="it" sz="1400" dirty="0">
                <a:solidFill>
                  <a:schemeClr val="tx1"/>
                </a:solidFill>
                <a:latin typeface="Prompt Light"/>
                <a:ea typeface="Prompt Light"/>
                <a:cs typeface="Prompt Light"/>
                <a:sym typeface="Prompt Light"/>
              </a:rPr>
              <a:t>Have a look at the Geo History Textbook at:</a:t>
            </a:r>
          </a:p>
          <a:p>
            <a:pPr marL="0" lvl="0" indent="0" algn="l" rtl="0">
              <a:lnSpc>
                <a:spcPct val="80000"/>
              </a:lnSpc>
              <a:spcBef>
                <a:spcPts val="0"/>
              </a:spcBef>
              <a:spcAft>
                <a:spcPts val="0"/>
              </a:spcAft>
              <a:buNone/>
            </a:pPr>
            <a:endParaRPr lang="it"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r>
              <a:rPr lang="en-GB" dirty="0">
                <a:solidFill>
                  <a:schemeClr val="tx1"/>
                </a:solidFill>
                <a:latin typeface="Prompt Light"/>
                <a:ea typeface="Prompt Light"/>
                <a:cs typeface="Prompt Light"/>
                <a:sym typeface="Prompt Light"/>
                <a:hlinkClick r:id="rId8">
                  <a:extLst>
                    <a:ext uri="{A12FA001-AC4F-418D-AE19-62706E023703}">
                      <ahyp:hlinkClr xmlns:ahyp="http://schemas.microsoft.com/office/drawing/2018/hyperlinkcolor" val="tx"/>
                    </a:ext>
                  </a:extLst>
                </a:hlinkClick>
              </a:rPr>
              <a:t>www.getupandgoals.eu/resources/textbook</a:t>
            </a:r>
            <a:endParaRPr lang="en-GB"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endParaRPr lang="it" b="1"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endParaRPr lang="it" sz="1800" b="1" dirty="0">
              <a:solidFill>
                <a:schemeClr val="tx1"/>
              </a:solidFill>
              <a:latin typeface="Prompt Light"/>
              <a:ea typeface="Prompt Light"/>
              <a:cs typeface="Prompt Light"/>
              <a:sym typeface="Prompt Light"/>
            </a:endParaRPr>
          </a:p>
        </p:txBody>
      </p:sp>
      <p:sp>
        <p:nvSpPr>
          <p:cNvPr id="19" name="TextBox 18">
            <a:extLst>
              <a:ext uri="{FF2B5EF4-FFF2-40B4-BE49-F238E27FC236}">
                <a16:creationId xmlns:a16="http://schemas.microsoft.com/office/drawing/2014/main" id="{5A9A2511-6E77-4411-A239-F29643223E9B}"/>
              </a:ext>
            </a:extLst>
          </p:cNvPr>
          <p:cNvSpPr txBox="1"/>
          <p:nvPr/>
        </p:nvSpPr>
        <p:spPr>
          <a:xfrm>
            <a:off x="605790" y="6474137"/>
            <a:ext cx="3830513" cy="2543773"/>
          </a:xfrm>
          <a:prstGeom prst="rect">
            <a:avLst/>
          </a:prstGeom>
          <a:solidFill>
            <a:srgbClr val="5BB22C"/>
          </a:solidFill>
          <a:ln w="38100">
            <a:solidFill>
              <a:schemeClr val="tx1"/>
            </a:solidFill>
          </a:ln>
        </p:spPr>
        <p:txBody>
          <a:bodyPr wrap="square">
            <a:spAutoFit/>
          </a:bodyPr>
          <a:lstStyle/>
          <a:p>
            <a:pPr marL="0" lvl="0" indent="0" algn="l" rtl="0">
              <a:lnSpc>
                <a:spcPct val="80000"/>
              </a:lnSpc>
              <a:spcBef>
                <a:spcPts val="0"/>
              </a:spcBef>
              <a:spcAft>
                <a:spcPts val="0"/>
              </a:spcAft>
              <a:buNone/>
            </a:pPr>
            <a:r>
              <a:rPr lang="it" sz="2000" b="1" dirty="0">
                <a:solidFill>
                  <a:schemeClr val="tx1"/>
                </a:solidFill>
                <a:latin typeface="Prompt Light"/>
                <a:ea typeface="Prompt Light"/>
                <a:cs typeface="Prompt Light"/>
                <a:sym typeface="Prompt Light"/>
              </a:rPr>
              <a:t>Check out the Uk website:</a:t>
            </a:r>
          </a:p>
          <a:p>
            <a:pPr marL="0" lvl="0" indent="0" algn="l" rtl="0">
              <a:lnSpc>
                <a:spcPct val="80000"/>
              </a:lnSpc>
              <a:spcBef>
                <a:spcPts val="0"/>
              </a:spcBef>
              <a:spcAft>
                <a:spcPts val="0"/>
              </a:spcAft>
              <a:buNone/>
            </a:pPr>
            <a:endParaRPr lang="it" sz="2000"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r>
              <a:rPr lang="en-GB" dirty="0">
                <a:solidFill>
                  <a:schemeClr val="tx1"/>
                </a:solidFill>
                <a:latin typeface="Prompt Light"/>
                <a:ea typeface="Prompt Light"/>
                <a:cs typeface="Prompt Light"/>
                <a:sym typeface="Prompt Light"/>
                <a:hlinkClick r:id="rId9">
                  <a:extLst>
                    <a:ext uri="{A12FA001-AC4F-418D-AE19-62706E023703}">
                      <ahyp:hlinkClr xmlns:ahyp="http://schemas.microsoft.com/office/drawing/2018/hyperlinkcolor" val="tx"/>
                    </a:ext>
                  </a:extLst>
                </a:hlinkClick>
              </a:rPr>
              <a:t>www.guag.liverpoolworldcentre.org</a:t>
            </a:r>
            <a:endParaRPr lang="en-GB"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endParaRPr lang="en-GB"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endParaRPr lang="it" sz="2000" dirty="0">
              <a:solidFill>
                <a:schemeClr val="tx1"/>
              </a:solidFill>
              <a:latin typeface="Prompt Light"/>
              <a:ea typeface="Prompt Light"/>
              <a:cs typeface="Prompt Light"/>
              <a:sym typeface="Prompt Light"/>
            </a:endParaRPr>
          </a:p>
          <a:p>
            <a:pPr marL="0" lvl="0" indent="0" algn="l" rtl="0">
              <a:lnSpc>
                <a:spcPct val="80000"/>
              </a:lnSpc>
              <a:spcBef>
                <a:spcPts val="0"/>
              </a:spcBef>
              <a:spcAft>
                <a:spcPts val="0"/>
              </a:spcAft>
              <a:buNone/>
            </a:pPr>
            <a:r>
              <a:rPr lang="it" dirty="0">
                <a:solidFill>
                  <a:schemeClr val="tx1"/>
                </a:solidFill>
                <a:latin typeface="Prompt Light"/>
                <a:ea typeface="Prompt Light"/>
                <a:cs typeface="Prompt Light"/>
                <a:sym typeface="Prompt Light"/>
              </a:rPr>
              <a:t>Have a look at these exciting lesson activities developed in video to show to pupils:</a:t>
            </a:r>
            <a:br>
              <a:rPr lang="it" dirty="0">
                <a:solidFill>
                  <a:schemeClr val="tx1"/>
                </a:solidFill>
                <a:latin typeface="Prompt Light"/>
                <a:ea typeface="Prompt Light"/>
                <a:cs typeface="Prompt Light"/>
                <a:sym typeface="Prompt Light"/>
              </a:rPr>
            </a:br>
            <a:endParaRPr lang="it" dirty="0">
              <a:solidFill>
                <a:schemeClr val="tx1"/>
              </a:solidFill>
              <a:latin typeface="Prompt Light"/>
              <a:ea typeface="Prompt Light"/>
              <a:cs typeface="Prompt Light"/>
              <a:sym typeface="Prompt Light"/>
            </a:endParaRPr>
          </a:p>
          <a:p>
            <a:pPr>
              <a:lnSpc>
                <a:spcPct val="80000"/>
              </a:lnSpc>
            </a:pPr>
            <a:r>
              <a:rPr lang="en-GB" sz="1800" i="0" u="sng" dirty="0">
                <a:solidFill>
                  <a:schemeClr val="tx1"/>
                </a:solidFill>
                <a:effectLst/>
                <a:latin typeface="Calibri" panose="020F0502020204030204" pitchFamily="34" charset="0"/>
                <a:hlinkClick r:id="rId10">
                  <a:extLst>
                    <a:ext uri="{A12FA001-AC4F-418D-AE19-62706E023703}">
                      <ahyp:hlinkClr xmlns:ahyp="http://schemas.microsoft.com/office/drawing/2018/hyperlinkcolor" val="tx"/>
                    </a:ext>
                  </a:extLst>
                </a:hlinkClick>
              </a:rPr>
              <a:t>guag.liverpoolworldcentre.org/student-action-resources</a:t>
            </a:r>
            <a:r>
              <a:rPr lang="en-GB" sz="1800" i="0" dirty="0">
                <a:solidFill>
                  <a:schemeClr val="tx1"/>
                </a:solidFill>
                <a:effectLst/>
                <a:latin typeface="Calibri" panose="020F0502020204030204" pitchFamily="34" charset="0"/>
              </a:rPr>
              <a:t> </a:t>
            </a:r>
          </a:p>
          <a:p>
            <a:pPr marL="0" lvl="0" indent="0" algn="l" rtl="0">
              <a:lnSpc>
                <a:spcPct val="80000"/>
              </a:lnSpc>
              <a:spcBef>
                <a:spcPts val="0"/>
              </a:spcBef>
              <a:spcAft>
                <a:spcPts val="0"/>
              </a:spcAft>
              <a:buNone/>
            </a:pPr>
            <a:endParaRPr lang="it" sz="1800" b="1" dirty="0">
              <a:solidFill>
                <a:schemeClr val="tx1"/>
              </a:solidFill>
              <a:latin typeface="Prompt Light"/>
              <a:ea typeface="Prompt Light"/>
              <a:cs typeface="Prompt Light"/>
              <a:sym typeface="Prompt Light"/>
            </a:endParaRPr>
          </a:p>
        </p:txBody>
      </p:sp>
    </p:spTree>
    <p:extLst>
      <p:ext uri="{BB962C8B-B14F-4D97-AF65-F5344CB8AC3E}">
        <p14:creationId xmlns:p14="http://schemas.microsoft.com/office/powerpoint/2010/main" val="3108848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4540788" y="7650825"/>
            <a:ext cx="3455425" cy="3455425"/>
          </a:xfrm>
          <a:prstGeom prst="rect">
            <a:avLst/>
          </a:prstGeom>
          <a:noFill/>
          <a:ln>
            <a:noFill/>
          </a:ln>
        </p:spPr>
      </p:pic>
      <p:pic>
        <p:nvPicPr>
          <p:cNvPr id="73" name="Google Shape;73;p14"/>
          <p:cNvPicPr preferRelativeResize="0"/>
          <p:nvPr/>
        </p:nvPicPr>
        <p:blipFill>
          <a:blip r:embed="rId4">
            <a:alphaModFix/>
          </a:blip>
          <a:stretch>
            <a:fillRect/>
          </a:stretch>
        </p:blipFill>
        <p:spPr>
          <a:xfrm>
            <a:off x="-1761793" y="7672150"/>
            <a:ext cx="5534500" cy="5534500"/>
          </a:xfrm>
          <a:prstGeom prst="rect">
            <a:avLst/>
          </a:prstGeom>
          <a:noFill/>
          <a:ln>
            <a:noFill/>
          </a:ln>
        </p:spPr>
      </p:pic>
      <p:pic>
        <p:nvPicPr>
          <p:cNvPr id="74" name="Google Shape;74;p14"/>
          <p:cNvPicPr preferRelativeResize="0"/>
          <p:nvPr/>
        </p:nvPicPr>
        <p:blipFill>
          <a:blip r:embed="rId5">
            <a:alphaModFix/>
          </a:blip>
          <a:stretch>
            <a:fillRect/>
          </a:stretch>
        </p:blipFill>
        <p:spPr>
          <a:xfrm>
            <a:off x="720000" y="377100"/>
            <a:ext cx="952500" cy="342900"/>
          </a:xfrm>
          <a:prstGeom prst="rect">
            <a:avLst/>
          </a:prstGeom>
          <a:noFill/>
          <a:ln>
            <a:noFill/>
          </a:ln>
        </p:spPr>
      </p:pic>
      <p:pic>
        <p:nvPicPr>
          <p:cNvPr id="17" name="Picture 16">
            <a:extLst>
              <a:ext uri="{FF2B5EF4-FFF2-40B4-BE49-F238E27FC236}">
                <a16:creationId xmlns:a16="http://schemas.microsoft.com/office/drawing/2014/main" id="{E0C84B5A-8713-4495-9980-C72C53A4CAEA}"/>
              </a:ext>
            </a:extLst>
          </p:cNvPr>
          <p:cNvPicPr>
            <a:picLocks noChangeAspect="1"/>
          </p:cNvPicPr>
          <p:nvPr/>
        </p:nvPicPr>
        <p:blipFill>
          <a:blip r:embed="rId6"/>
          <a:stretch>
            <a:fillRect/>
          </a:stretch>
        </p:blipFill>
        <p:spPr>
          <a:xfrm>
            <a:off x="3478337" y="908585"/>
            <a:ext cx="4081338" cy="3061003"/>
          </a:xfrm>
          <a:prstGeom prst="rect">
            <a:avLst/>
          </a:prstGeom>
        </p:spPr>
      </p:pic>
      <p:pic>
        <p:nvPicPr>
          <p:cNvPr id="2" name="Picture 1">
            <a:extLst>
              <a:ext uri="{FF2B5EF4-FFF2-40B4-BE49-F238E27FC236}">
                <a16:creationId xmlns:a16="http://schemas.microsoft.com/office/drawing/2014/main" id="{1FA3CFAF-45B5-40AC-93BA-CCD295009F04}"/>
              </a:ext>
            </a:extLst>
          </p:cNvPr>
          <p:cNvPicPr>
            <a:picLocks noChangeAspect="1"/>
          </p:cNvPicPr>
          <p:nvPr/>
        </p:nvPicPr>
        <p:blipFill>
          <a:blip r:embed="rId7"/>
          <a:stretch>
            <a:fillRect/>
          </a:stretch>
        </p:blipFill>
        <p:spPr>
          <a:xfrm>
            <a:off x="3638515" y="3861246"/>
            <a:ext cx="3981033" cy="6578154"/>
          </a:xfrm>
          <a:prstGeom prst="rect">
            <a:avLst/>
          </a:prstGeom>
        </p:spPr>
      </p:pic>
      <p:pic>
        <p:nvPicPr>
          <p:cNvPr id="3" name="Picture 2">
            <a:extLst>
              <a:ext uri="{FF2B5EF4-FFF2-40B4-BE49-F238E27FC236}">
                <a16:creationId xmlns:a16="http://schemas.microsoft.com/office/drawing/2014/main" id="{8E9BFE30-E2A6-43C4-905D-5E38BE5865ED}"/>
              </a:ext>
            </a:extLst>
          </p:cNvPr>
          <p:cNvPicPr>
            <a:picLocks noChangeAspect="1"/>
          </p:cNvPicPr>
          <p:nvPr/>
        </p:nvPicPr>
        <p:blipFill>
          <a:blip r:embed="rId8"/>
          <a:stretch>
            <a:fillRect/>
          </a:stretch>
        </p:blipFill>
        <p:spPr>
          <a:xfrm>
            <a:off x="0" y="908585"/>
            <a:ext cx="4072287" cy="3061002"/>
          </a:xfrm>
          <a:prstGeom prst="rect">
            <a:avLst/>
          </a:prstGeom>
        </p:spPr>
      </p:pic>
      <p:pic>
        <p:nvPicPr>
          <p:cNvPr id="4" name="Picture 3">
            <a:extLst>
              <a:ext uri="{FF2B5EF4-FFF2-40B4-BE49-F238E27FC236}">
                <a16:creationId xmlns:a16="http://schemas.microsoft.com/office/drawing/2014/main" id="{11C70805-0D09-447F-916F-7F1180964CD9}"/>
              </a:ext>
            </a:extLst>
          </p:cNvPr>
          <p:cNvPicPr>
            <a:picLocks noChangeAspect="1"/>
          </p:cNvPicPr>
          <p:nvPr/>
        </p:nvPicPr>
        <p:blipFill>
          <a:blip r:embed="rId9"/>
          <a:stretch>
            <a:fillRect/>
          </a:stretch>
        </p:blipFill>
        <p:spPr>
          <a:xfrm>
            <a:off x="33377" y="3969587"/>
            <a:ext cx="3669528" cy="3802813"/>
          </a:xfrm>
          <a:prstGeom prst="rect">
            <a:avLst/>
          </a:prstGeom>
        </p:spPr>
      </p:pic>
    </p:spTree>
    <p:extLst>
      <p:ext uri="{BB962C8B-B14F-4D97-AF65-F5344CB8AC3E}">
        <p14:creationId xmlns:p14="http://schemas.microsoft.com/office/powerpoint/2010/main" val="2434438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61" name="Google Shape;61;p5"/>
          <p:cNvPicPr preferRelativeResize="0"/>
          <p:nvPr/>
        </p:nvPicPr>
        <p:blipFill>
          <a:blip r:embed="rId3">
            <a:alphaModFix/>
          </a:blip>
          <a:stretch>
            <a:fillRect/>
          </a:stretch>
        </p:blipFill>
        <p:spPr>
          <a:xfrm>
            <a:off x="806940" y="3584248"/>
            <a:ext cx="304424" cy="304450"/>
          </a:xfrm>
          <a:prstGeom prst="rect">
            <a:avLst/>
          </a:prstGeom>
          <a:noFill/>
          <a:ln>
            <a:noFill/>
          </a:ln>
        </p:spPr>
      </p:pic>
      <p:pic>
        <p:nvPicPr>
          <p:cNvPr id="82" name="Google Shape;82;p5"/>
          <p:cNvPicPr preferRelativeResize="0"/>
          <p:nvPr/>
        </p:nvPicPr>
        <p:blipFill>
          <a:blip r:embed="rId4">
            <a:alphaModFix/>
          </a:blip>
          <a:stretch>
            <a:fillRect/>
          </a:stretch>
        </p:blipFill>
        <p:spPr>
          <a:xfrm>
            <a:off x="718975" y="7882575"/>
            <a:ext cx="437600" cy="437600"/>
          </a:xfrm>
          <a:prstGeom prst="rect">
            <a:avLst/>
          </a:prstGeom>
          <a:noFill/>
          <a:ln>
            <a:noFill/>
          </a:ln>
        </p:spPr>
      </p:pic>
      <p:pic>
        <p:nvPicPr>
          <p:cNvPr id="83" name="Google Shape;83;p5"/>
          <p:cNvPicPr preferRelativeResize="0"/>
          <p:nvPr/>
        </p:nvPicPr>
        <p:blipFill>
          <a:blip r:embed="rId5">
            <a:alphaModFix/>
          </a:blip>
          <a:stretch>
            <a:fillRect/>
          </a:stretch>
        </p:blipFill>
        <p:spPr>
          <a:xfrm>
            <a:off x="785563" y="4562813"/>
            <a:ext cx="304425" cy="304425"/>
          </a:xfrm>
          <a:prstGeom prst="rect">
            <a:avLst/>
          </a:prstGeom>
          <a:noFill/>
          <a:ln>
            <a:noFill/>
          </a:ln>
        </p:spPr>
      </p:pic>
      <p:sp>
        <p:nvSpPr>
          <p:cNvPr id="4" name="Rectángulo 3"/>
          <p:cNvSpPr/>
          <p:nvPr/>
        </p:nvSpPr>
        <p:spPr>
          <a:xfrm>
            <a:off x="551523" y="659219"/>
            <a:ext cx="883872" cy="118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Google Shape;55;p13">
            <a:extLst>
              <a:ext uri="{FF2B5EF4-FFF2-40B4-BE49-F238E27FC236}">
                <a16:creationId xmlns:a16="http://schemas.microsoft.com/office/drawing/2014/main" id="{9F19E95B-E3B4-437C-8310-6DD810D18611}"/>
              </a:ext>
            </a:extLst>
          </p:cNvPr>
          <p:cNvPicPr preferRelativeResize="0"/>
          <p:nvPr/>
        </p:nvPicPr>
        <p:blipFill>
          <a:blip r:embed="rId6">
            <a:alphaModFix/>
          </a:blip>
          <a:stretch>
            <a:fillRect/>
          </a:stretch>
        </p:blipFill>
        <p:spPr>
          <a:xfrm>
            <a:off x="5875039" y="6914812"/>
            <a:ext cx="2151576" cy="2123401"/>
          </a:xfrm>
          <a:prstGeom prst="rect">
            <a:avLst/>
          </a:prstGeom>
          <a:noFill/>
          <a:ln>
            <a:noFill/>
          </a:ln>
        </p:spPr>
      </p:pic>
      <p:pic>
        <p:nvPicPr>
          <p:cNvPr id="5" name="Google Shape;56;p13">
            <a:extLst>
              <a:ext uri="{FF2B5EF4-FFF2-40B4-BE49-F238E27FC236}">
                <a16:creationId xmlns:a16="http://schemas.microsoft.com/office/drawing/2014/main" id="{26FF9D9E-36BE-4B06-A799-878B783144FF}"/>
              </a:ext>
            </a:extLst>
          </p:cNvPr>
          <p:cNvPicPr preferRelativeResize="0"/>
          <p:nvPr/>
        </p:nvPicPr>
        <p:blipFill>
          <a:blip r:embed="rId7">
            <a:alphaModFix/>
          </a:blip>
          <a:stretch>
            <a:fillRect/>
          </a:stretch>
        </p:blipFill>
        <p:spPr>
          <a:xfrm>
            <a:off x="-2593825" y="7539951"/>
            <a:ext cx="5632374" cy="5632376"/>
          </a:xfrm>
          <a:prstGeom prst="rect">
            <a:avLst/>
          </a:prstGeom>
          <a:noFill/>
          <a:ln>
            <a:noFill/>
          </a:ln>
        </p:spPr>
      </p:pic>
      <p:pic>
        <p:nvPicPr>
          <p:cNvPr id="9" name="Imagen 8">
            <a:extLst>
              <a:ext uri="{FF2B5EF4-FFF2-40B4-BE49-F238E27FC236}">
                <a16:creationId xmlns:a16="http://schemas.microsoft.com/office/drawing/2014/main" id="{2304EA12-B261-4294-B709-56F35A1F6C67}"/>
              </a:ext>
            </a:extLst>
          </p:cNvPr>
          <p:cNvPicPr>
            <a:picLocks noChangeAspect="1"/>
          </p:cNvPicPr>
          <p:nvPr/>
        </p:nvPicPr>
        <p:blipFill>
          <a:blip r:embed="rId8"/>
          <a:stretch>
            <a:fillRect/>
          </a:stretch>
        </p:blipFill>
        <p:spPr>
          <a:xfrm>
            <a:off x="0" y="6486936"/>
            <a:ext cx="7645078" cy="81891"/>
          </a:xfrm>
          <a:prstGeom prst="rect">
            <a:avLst/>
          </a:prstGeom>
        </p:spPr>
      </p:pic>
      <p:sp>
        <p:nvSpPr>
          <p:cNvPr id="10" name="Google Shape;45;p5">
            <a:extLst>
              <a:ext uri="{FF2B5EF4-FFF2-40B4-BE49-F238E27FC236}">
                <a16:creationId xmlns:a16="http://schemas.microsoft.com/office/drawing/2014/main" id="{DF7781B4-6A9D-4247-83DB-CEA02E9792D7}"/>
              </a:ext>
            </a:extLst>
          </p:cNvPr>
          <p:cNvSpPr txBox="1"/>
          <p:nvPr/>
        </p:nvSpPr>
        <p:spPr>
          <a:xfrm>
            <a:off x="959152" y="3777665"/>
            <a:ext cx="5974261" cy="1157700"/>
          </a:xfrm>
          <a:prstGeom prst="rect">
            <a:avLst/>
          </a:prstGeom>
          <a:noFill/>
          <a:ln>
            <a:noFill/>
          </a:ln>
        </p:spPr>
        <p:txBody>
          <a:bodyPr spcFirstLastPara="1" wrap="square" lIns="91425" tIns="91425" rIns="91425" bIns="91425" anchor="t" anchorCtr="0">
            <a:noAutofit/>
          </a:bodyPr>
          <a:lstStyle/>
          <a:p>
            <a:pPr lvl="0" algn="ctr"/>
            <a:r>
              <a:rPr lang="es-ES" sz="2000" b="1" dirty="0">
                <a:solidFill>
                  <a:srgbClr val="5BB22C"/>
                </a:solidFill>
                <a:latin typeface="Prompt"/>
                <a:ea typeface="Prompt"/>
                <a:cs typeface="Prompt"/>
                <a:sym typeface="Prompt"/>
              </a:rPr>
              <a:t> </a:t>
            </a:r>
            <a:endParaRPr sz="1800" dirty="0">
              <a:solidFill>
                <a:srgbClr val="999999"/>
              </a:solidFill>
              <a:latin typeface="Prompt"/>
              <a:ea typeface="Prompt"/>
              <a:cs typeface="Prompt"/>
              <a:sym typeface="Prompt"/>
            </a:endParaRPr>
          </a:p>
        </p:txBody>
      </p:sp>
      <p:sp>
        <p:nvSpPr>
          <p:cNvPr id="11" name="Cuadro de texto 2">
            <a:extLst>
              <a:ext uri="{FF2B5EF4-FFF2-40B4-BE49-F238E27FC236}">
                <a16:creationId xmlns:a16="http://schemas.microsoft.com/office/drawing/2014/main" id="{06E42875-05C9-40CC-9920-2781D7CED3CF}"/>
              </a:ext>
            </a:extLst>
          </p:cNvPr>
          <p:cNvSpPr txBox="1">
            <a:spLocks noChangeArrowheads="1"/>
          </p:cNvSpPr>
          <p:nvPr/>
        </p:nvSpPr>
        <p:spPr bwMode="auto">
          <a:xfrm>
            <a:off x="791932" y="6413356"/>
            <a:ext cx="6292040" cy="4686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Google Shape;140;p18">
            <a:extLst>
              <a:ext uri="{FF2B5EF4-FFF2-40B4-BE49-F238E27FC236}">
                <a16:creationId xmlns:a16="http://schemas.microsoft.com/office/drawing/2014/main" id="{3E246EC6-290B-46A4-9172-1212D0EB811B}"/>
              </a:ext>
            </a:extLst>
          </p:cNvPr>
          <p:cNvPicPr preferRelativeResize="0"/>
          <p:nvPr/>
        </p:nvPicPr>
        <p:blipFill>
          <a:blip r:embed="rId9">
            <a:alphaModFix/>
          </a:blip>
          <a:stretch>
            <a:fillRect/>
          </a:stretch>
        </p:blipFill>
        <p:spPr>
          <a:xfrm>
            <a:off x="4355496" y="7754857"/>
            <a:ext cx="2021641" cy="699576"/>
          </a:xfrm>
          <a:prstGeom prst="rect">
            <a:avLst/>
          </a:prstGeom>
          <a:noFill/>
          <a:ln>
            <a:noFill/>
          </a:ln>
        </p:spPr>
      </p:pic>
      <p:sp>
        <p:nvSpPr>
          <p:cNvPr id="14" name="Rectángulo 13">
            <a:extLst>
              <a:ext uri="{FF2B5EF4-FFF2-40B4-BE49-F238E27FC236}">
                <a16:creationId xmlns:a16="http://schemas.microsoft.com/office/drawing/2014/main" id="{A568035E-57BB-46B3-968F-368F74CA5184}"/>
              </a:ext>
            </a:extLst>
          </p:cNvPr>
          <p:cNvSpPr/>
          <p:nvPr/>
        </p:nvSpPr>
        <p:spPr>
          <a:xfrm flipV="1">
            <a:off x="4910367" y="365913"/>
            <a:ext cx="1929345" cy="46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6027821" y="834541"/>
            <a:ext cx="1913021" cy="238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Google Shape;56;p13">
            <a:extLst>
              <a:ext uri="{FF2B5EF4-FFF2-40B4-BE49-F238E27FC236}">
                <a16:creationId xmlns:a16="http://schemas.microsoft.com/office/drawing/2014/main" id="{26FF9D9E-36BE-4B06-A799-878B783144FF}"/>
              </a:ext>
            </a:extLst>
          </p:cNvPr>
          <p:cNvPicPr preferRelativeResize="0"/>
          <p:nvPr/>
        </p:nvPicPr>
        <p:blipFill>
          <a:blip r:embed="rId7">
            <a:alphaModFix/>
          </a:blip>
          <a:stretch>
            <a:fillRect/>
          </a:stretch>
        </p:blipFill>
        <p:spPr>
          <a:xfrm>
            <a:off x="5702671" y="-269948"/>
            <a:ext cx="3110519" cy="3109255"/>
          </a:xfrm>
          <a:prstGeom prst="rect">
            <a:avLst/>
          </a:prstGeom>
          <a:noFill/>
          <a:ln>
            <a:noFill/>
          </a:ln>
        </p:spPr>
      </p:pic>
      <p:sp>
        <p:nvSpPr>
          <p:cNvPr id="8" name="Rectángulo 7"/>
          <p:cNvSpPr/>
          <p:nvPr/>
        </p:nvSpPr>
        <p:spPr>
          <a:xfrm>
            <a:off x="-427197" y="2907726"/>
            <a:ext cx="8746958" cy="461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Google Shape;45;p5">
            <a:extLst>
              <a:ext uri="{FF2B5EF4-FFF2-40B4-BE49-F238E27FC236}">
                <a16:creationId xmlns:a16="http://schemas.microsoft.com/office/drawing/2014/main" id="{08FF7172-CB4A-43E8-AD50-8C207B9D8F88}"/>
              </a:ext>
            </a:extLst>
          </p:cNvPr>
          <p:cNvSpPr txBox="1"/>
          <p:nvPr/>
        </p:nvSpPr>
        <p:spPr>
          <a:xfrm>
            <a:off x="475703" y="6053268"/>
            <a:ext cx="6655133" cy="2435457"/>
          </a:xfrm>
          <a:prstGeom prst="rect">
            <a:avLst/>
          </a:prstGeom>
          <a:noFill/>
          <a:ln>
            <a:noFill/>
          </a:ln>
        </p:spPr>
        <p:txBody>
          <a:bodyPr spcFirstLastPara="1" wrap="square" lIns="91425" tIns="91425" rIns="91425" bIns="91425" anchor="t" anchorCtr="0">
            <a:noAutofit/>
          </a:bodyPr>
          <a:lstStyle/>
          <a:p>
            <a:pPr algn="l"/>
            <a:r>
              <a:rPr lang="en-GB" b="0" i="1" dirty="0">
                <a:solidFill>
                  <a:srgbClr val="000000"/>
                </a:solidFill>
                <a:effectLst/>
                <a:latin typeface="Prompt" panose="020B0604020202020204" charset="-34"/>
                <a:cs typeface="Prompt" panose="020B0604020202020204" charset="-34"/>
              </a:rPr>
              <a:t>This resource has been created as part of Liverpool World Centre's ‘Get Up &amp; Goals’ project. The project is co-funded by DEAR (Development Education and Awareness</a:t>
            </a:r>
            <a:r>
              <a:rPr lang="en-GB" dirty="0">
                <a:latin typeface="Prompt" panose="020B0604020202020204" charset="-34"/>
                <a:cs typeface="Prompt" panose="020B0604020202020204" charset="-34"/>
              </a:rPr>
              <a:t> </a:t>
            </a:r>
            <a:r>
              <a:rPr lang="en-GB" b="0" i="1" dirty="0">
                <a:solidFill>
                  <a:srgbClr val="000000"/>
                </a:solidFill>
                <a:effectLst/>
                <a:latin typeface="Prompt" panose="020B0604020202020204" charset="-34"/>
                <a:cs typeface="Prompt" panose="020B0604020202020204" charset="-34"/>
              </a:rPr>
              <a:t>Raising) Programme of the European Commission.</a:t>
            </a:r>
            <a:r>
              <a:rPr lang="en-GB" dirty="0">
                <a:latin typeface="Prompt" panose="020B0604020202020204" charset="-34"/>
                <a:cs typeface="Prompt" panose="020B0604020202020204" charset="-34"/>
              </a:rPr>
              <a:t> </a:t>
            </a:r>
            <a:r>
              <a:rPr lang="en-GB" b="0" i="1" dirty="0">
                <a:solidFill>
                  <a:srgbClr val="000000"/>
                </a:solidFill>
                <a:effectLst/>
                <a:latin typeface="Prompt" panose="020B0604020202020204" charset="-34"/>
                <a:cs typeface="Prompt" panose="020B0604020202020204" charset="-34"/>
              </a:rPr>
              <a:t>This resource was created with the financial support of the European Union. Its</a:t>
            </a:r>
            <a:r>
              <a:rPr lang="en-GB" dirty="0">
                <a:latin typeface="Prompt" panose="020B0604020202020204" charset="-34"/>
                <a:cs typeface="Prompt" panose="020B0604020202020204" charset="-34"/>
              </a:rPr>
              <a:t> </a:t>
            </a:r>
            <a:r>
              <a:rPr lang="en-GB" b="0" i="1" dirty="0">
                <a:solidFill>
                  <a:srgbClr val="000000"/>
                </a:solidFill>
                <a:effectLst/>
                <a:latin typeface="Prompt" panose="020B0604020202020204" charset="-34"/>
                <a:cs typeface="Prompt" panose="020B0604020202020204" charset="-34"/>
              </a:rPr>
              <a:t>contents are the sole responsibility of Liverpool World Centre and do not</a:t>
            </a:r>
            <a:r>
              <a:rPr lang="en-GB" dirty="0">
                <a:latin typeface="Prompt" panose="020B0604020202020204" charset="-34"/>
                <a:cs typeface="Prompt" panose="020B0604020202020204" charset="-34"/>
              </a:rPr>
              <a:t> </a:t>
            </a:r>
            <a:r>
              <a:rPr lang="en-GB" b="0" i="1" dirty="0">
                <a:solidFill>
                  <a:srgbClr val="000000"/>
                </a:solidFill>
                <a:effectLst/>
                <a:latin typeface="Prompt" panose="020B0604020202020204" charset="-34"/>
                <a:cs typeface="Prompt" panose="020B0604020202020204" charset="-34"/>
              </a:rPr>
              <a:t>necessarily reflect the views of the European Union.</a:t>
            </a:r>
            <a:endParaRPr dirty="0">
              <a:solidFill>
                <a:srgbClr val="999999"/>
              </a:solidFill>
              <a:latin typeface="Prompt" panose="020B0604020202020204" charset="-34"/>
              <a:ea typeface="Prompt"/>
              <a:cs typeface="Prompt" panose="020B0604020202020204" charset="-34"/>
              <a:sym typeface="Prompt"/>
            </a:endParaRPr>
          </a:p>
        </p:txBody>
      </p:sp>
      <p:pic>
        <p:nvPicPr>
          <p:cNvPr id="2" name="Picture 1">
            <a:extLst>
              <a:ext uri="{FF2B5EF4-FFF2-40B4-BE49-F238E27FC236}">
                <a16:creationId xmlns:a16="http://schemas.microsoft.com/office/drawing/2014/main" id="{44553265-CB13-4AC5-8C0C-0B641746A56B}"/>
              </a:ext>
            </a:extLst>
          </p:cNvPr>
          <p:cNvPicPr>
            <a:picLocks noChangeAspect="1"/>
          </p:cNvPicPr>
          <p:nvPr/>
        </p:nvPicPr>
        <p:blipFill>
          <a:blip r:embed="rId10"/>
          <a:stretch>
            <a:fillRect/>
          </a:stretch>
        </p:blipFill>
        <p:spPr>
          <a:xfrm>
            <a:off x="2841981" y="7566302"/>
            <a:ext cx="1230109" cy="820420"/>
          </a:xfrm>
          <a:prstGeom prst="rect">
            <a:avLst/>
          </a:prstGeom>
        </p:spPr>
      </p:pic>
      <p:pic>
        <p:nvPicPr>
          <p:cNvPr id="12" name="Picture 11">
            <a:extLst>
              <a:ext uri="{FF2B5EF4-FFF2-40B4-BE49-F238E27FC236}">
                <a16:creationId xmlns:a16="http://schemas.microsoft.com/office/drawing/2014/main" id="{3DB81D22-ECFC-4D4D-82FC-576094844C94}"/>
              </a:ext>
            </a:extLst>
          </p:cNvPr>
          <p:cNvPicPr>
            <a:picLocks noChangeAspect="1"/>
          </p:cNvPicPr>
          <p:nvPr/>
        </p:nvPicPr>
        <p:blipFill>
          <a:blip r:embed="rId11"/>
          <a:stretch>
            <a:fillRect/>
          </a:stretch>
        </p:blipFill>
        <p:spPr>
          <a:xfrm>
            <a:off x="4434665" y="9229021"/>
            <a:ext cx="2649307" cy="844466"/>
          </a:xfrm>
          <a:prstGeom prst="rect">
            <a:avLst/>
          </a:prstGeom>
        </p:spPr>
      </p:pic>
      <p:pic>
        <p:nvPicPr>
          <p:cNvPr id="17" name="Picture 16" descr="A picture containing toy&#10;&#10;Description automatically generated">
            <a:extLst>
              <a:ext uri="{FF2B5EF4-FFF2-40B4-BE49-F238E27FC236}">
                <a16:creationId xmlns:a16="http://schemas.microsoft.com/office/drawing/2014/main" id="{567ADC1C-94C6-4079-8006-B713AD34A61C}"/>
              </a:ext>
            </a:extLst>
          </p:cNvPr>
          <p:cNvPicPr>
            <a:picLocks noChangeAspect="1"/>
          </p:cNvPicPr>
          <p:nvPr/>
        </p:nvPicPr>
        <p:blipFill>
          <a:blip r:embed="rId12"/>
          <a:stretch>
            <a:fillRect/>
          </a:stretch>
        </p:blipFill>
        <p:spPr>
          <a:xfrm>
            <a:off x="2366831" y="3177783"/>
            <a:ext cx="2389923" cy="2389923"/>
          </a:xfrm>
          <a:prstGeom prst="rect">
            <a:avLst/>
          </a:prstGeom>
        </p:spPr>
      </p:pic>
    </p:spTree>
    <p:extLst>
      <p:ext uri="{BB962C8B-B14F-4D97-AF65-F5344CB8AC3E}">
        <p14:creationId xmlns:p14="http://schemas.microsoft.com/office/powerpoint/2010/main" val="166278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339942" y="2093522"/>
            <a:ext cx="3819824" cy="416589"/>
          </a:xfrm>
          <a:prstGeom prst="rect">
            <a:avLst/>
          </a:prstGeom>
          <a:noFill/>
        </p:spPr>
        <p:txBody>
          <a:bodyPr wrap="square" rtlCol="0">
            <a:spAutoFit/>
          </a:bodyPr>
          <a:lstStyle/>
          <a:p>
            <a:r>
              <a:rPr lang="en-US" sz="2107" b="1" dirty="0">
                <a:solidFill>
                  <a:schemeClr val="bg1"/>
                </a:solidFill>
                <a:latin typeface="Rockwell" panose="02060603020205020403" pitchFamily="18" charset="77"/>
              </a:rPr>
              <a:t> </a:t>
            </a:r>
          </a:p>
        </p:txBody>
      </p:sp>
      <p:pic>
        <p:nvPicPr>
          <p:cNvPr id="33" name="Picture 32">
            <a:extLst>
              <a:ext uri="{FF2B5EF4-FFF2-40B4-BE49-F238E27FC236}">
                <a16:creationId xmlns:a16="http://schemas.microsoft.com/office/drawing/2014/main" id="{8C42BC24-EC48-724D-B2F8-2CCF10AC934E}"/>
              </a:ext>
            </a:extLst>
          </p:cNvPr>
          <p:cNvPicPr>
            <a:picLocks noChangeAspect="1"/>
          </p:cNvPicPr>
          <p:nvPr/>
        </p:nvPicPr>
        <p:blipFill>
          <a:blip r:embed="rId2"/>
          <a:stretch>
            <a:fillRect/>
          </a:stretch>
        </p:blipFill>
        <p:spPr>
          <a:xfrm>
            <a:off x="5045142" y="209289"/>
            <a:ext cx="1253381" cy="427837"/>
          </a:xfrm>
          <a:prstGeom prst="rect">
            <a:avLst/>
          </a:prstGeom>
        </p:spPr>
      </p:pic>
      <p:pic>
        <p:nvPicPr>
          <p:cNvPr id="35" name="Picture 34">
            <a:extLst>
              <a:ext uri="{FF2B5EF4-FFF2-40B4-BE49-F238E27FC236}">
                <a16:creationId xmlns:a16="http://schemas.microsoft.com/office/drawing/2014/main" id="{F8721194-905B-A941-A6B8-8635270C210F}"/>
              </a:ext>
            </a:extLst>
          </p:cNvPr>
          <p:cNvPicPr>
            <a:picLocks noChangeAspect="1"/>
          </p:cNvPicPr>
          <p:nvPr/>
        </p:nvPicPr>
        <p:blipFill rotWithShape="1">
          <a:blip r:embed="rId3"/>
          <a:srcRect r="76822"/>
          <a:stretch/>
        </p:blipFill>
        <p:spPr>
          <a:xfrm>
            <a:off x="6598105" y="217847"/>
            <a:ext cx="604341" cy="401546"/>
          </a:xfrm>
          <a:prstGeom prst="rect">
            <a:avLst/>
          </a:prstGeom>
        </p:spPr>
      </p:pic>
      <p:pic>
        <p:nvPicPr>
          <p:cNvPr id="29" name="Picture 28">
            <a:extLst>
              <a:ext uri="{FF2B5EF4-FFF2-40B4-BE49-F238E27FC236}">
                <a16:creationId xmlns:a16="http://schemas.microsoft.com/office/drawing/2014/main" id="{E31F21DF-EA05-ED46-8DD0-A3784B9698F5}"/>
              </a:ext>
            </a:extLst>
          </p:cNvPr>
          <p:cNvPicPr>
            <a:picLocks noChangeAspect="1"/>
          </p:cNvPicPr>
          <p:nvPr/>
        </p:nvPicPr>
        <p:blipFill rotWithShape="1">
          <a:blip r:embed="rId4"/>
          <a:srcRect l="3369" t="13159" r="3631" b="13153"/>
          <a:stretch/>
        </p:blipFill>
        <p:spPr>
          <a:xfrm>
            <a:off x="394014" y="143818"/>
            <a:ext cx="1775968" cy="597322"/>
          </a:xfrm>
          <a:prstGeom prst="rect">
            <a:avLst/>
          </a:prstGeom>
        </p:spPr>
      </p:pic>
      <p:pic>
        <p:nvPicPr>
          <p:cNvPr id="30" name="Picture 29">
            <a:extLst>
              <a:ext uri="{FF2B5EF4-FFF2-40B4-BE49-F238E27FC236}">
                <a16:creationId xmlns:a16="http://schemas.microsoft.com/office/drawing/2014/main" id="{92C12541-FB8E-C64D-B595-A402A5B3C130}"/>
              </a:ext>
            </a:extLst>
          </p:cNvPr>
          <p:cNvPicPr>
            <a:picLocks noChangeAspect="1"/>
          </p:cNvPicPr>
          <p:nvPr/>
        </p:nvPicPr>
        <p:blipFill rotWithShape="1">
          <a:blip r:embed="rId5"/>
          <a:srcRect l="15907" t="-1356" r="16705" b="8062"/>
          <a:stretch/>
        </p:blipFill>
        <p:spPr>
          <a:xfrm>
            <a:off x="209017" y="834475"/>
            <a:ext cx="7141642" cy="124623"/>
          </a:xfrm>
          <a:prstGeom prst="rect">
            <a:avLst/>
          </a:prstGeom>
        </p:spPr>
      </p:pic>
      <p:pic>
        <p:nvPicPr>
          <p:cNvPr id="32" name="Picture 31">
            <a:extLst>
              <a:ext uri="{FF2B5EF4-FFF2-40B4-BE49-F238E27FC236}">
                <a16:creationId xmlns:a16="http://schemas.microsoft.com/office/drawing/2014/main" id="{1C1760FD-942C-7744-91BF-04F3B138D585}"/>
              </a:ext>
            </a:extLst>
          </p:cNvPr>
          <p:cNvPicPr>
            <a:picLocks noChangeAspect="1"/>
          </p:cNvPicPr>
          <p:nvPr/>
        </p:nvPicPr>
        <p:blipFill rotWithShape="1">
          <a:blip r:embed="rId5"/>
          <a:srcRect l="15907" t="-1356" r="16705" b="8062"/>
          <a:stretch/>
        </p:blipFill>
        <p:spPr>
          <a:xfrm>
            <a:off x="209017" y="10096930"/>
            <a:ext cx="7141642" cy="124623"/>
          </a:xfrm>
          <a:prstGeom prst="rect">
            <a:avLst/>
          </a:prstGeom>
        </p:spPr>
      </p:pic>
      <p:grpSp>
        <p:nvGrpSpPr>
          <p:cNvPr id="10" name="Google Shape;63;p5">
            <a:extLst>
              <a:ext uri="{FF2B5EF4-FFF2-40B4-BE49-F238E27FC236}">
                <a16:creationId xmlns:a16="http://schemas.microsoft.com/office/drawing/2014/main" id="{5635CB9A-9169-40A7-A7BE-3DB4BB7FD7EB}"/>
              </a:ext>
            </a:extLst>
          </p:cNvPr>
          <p:cNvGrpSpPr/>
          <p:nvPr/>
        </p:nvGrpSpPr>
        <p:grpSpPr>
          <a:xfrm>
            <a:off x="209663" y="1174180"/>
            <a:ext cx="7140350" cy="6650363"/>
            <a:chOff x="0" y="3375806"/>
            <a:chExt cx="2343393" cy="4380154"/>
          </a:xfrm>
        </p:grpSpPr>
        <p:sp>
          <p:nvSpPr>
            <p:cNvPr id="12" name="Google Shape;64;p5">
              <a:extLst>
                <a:ext uri="{FF2B5EF4-FFF2-40B4-BE49-F238E27FC236}">
                  <a16:creationId xmlns:a16="http://schemas.microsoft.com/office/drawing/2014/main" id="{29910C34-4D1F-435C-A21F-27A0D0B5F30B}"/>
                </a:ext>
              </a:extLst>
            </p:cNvPr>
            <p:cNvSpPr/>
            <p:nvPr/>
          </p:nvSpPr>
          <p:spPr>
            <a:xfrm>
              <a:off x="555900" y="3393586"/>
              <a:ext cx="1787493" cy="11037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b="1" dirty="0">
                  <a:latin typeface="Prompt "/>
                </a:rPr>
                <a:t>                  Training Teachers   </a:t>
              </a:r>
              <a:endParaRPr sz="2000" b="1" dirty="0">
                <a:latin typeface="Prompt "/>
              </a:endParaRPr>
            </a:p>
          </p:txBody>
        </p:sp>
        <p:sp>
          <p:nvSpPr>
            <p:cNvPr id="13" name="Google Shape;65;p5">
              <a:extLst>
                <a:ext uri="{FF2B5EF4-FFF2-40B4-BE49-F238E27FC236}">
                  <a16:creationId xmlns:a16="http://schemas.microsoft.com/office/drawing/2014/main" id="{2261905F-E177-4FC6-B4C0-3F4761B36C6C}"/>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4" name="Google Shape;66;p5">
              <a:extLst>
                <a:ext uri="{FF2B5EF4-FFF2-40B4-BE49-F238E27FC236}">
                  <a16:creationId xmlns:a16="http://schemas.microsoft.com/office/drawing/2014/main" id="{9EE3E481-D2A7-4DAE-A4A3-D9990C5FA812}"/>
                </a:ext>
              </a:extLst>
            </p:cNvPr>
            <p:cNvGrpSpPr/>
            <p:nvPr/>
          </p:nvGrpSpPr>
          <p:grpSpPr>
            <a:xfrm>
              <a:off x="0" y="3375806"/>
              <a:ext cx="676113" cy="1103767"/>
              <a:chOff x="3167050" y="3575850"/>
              <a:chExt cx="676113" cy="1445100"/>
            </a:xfrm>
          </p:grpSpPr>
          <p:sp>
            <p:nvSpPr>
              <p:cNvPr id="15" name="Google Shape;67;p5">
                <a:extLst>
                  <a:ext uri="{FF2B5EF4-FFF2-40B4-BE49-F238E27FC236}">
                    <a16:creationId xmlns:a16="http://schemas.microsoft.com/office/drawing/2014/main" id="{DFC1A917-C8E6-4384-944F-EC7E08A62EE6}"/>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8;p5">
                <a:extLst>
                  <a:ext uri="{FF2B5EF4-FFF2-40B4-BE49-F238E27FC236}">
                    <a16:creationId xmlns:a16="http://schemas.microsoft.com/office/drawing/2014/main" id="{49813F54-8899-460E-B988-106851454743}"/>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7" name="TextBox 16">
            <a:extLst>
              <a:ext uri="{FF2B5EF4-FFF2-40B4-BE49-F238E27FC236}">
                <a16:creationId xmlns:a16="http://schemas.microsoft.com/office/drawing/2014/main" id="{D756CD8E-83FB-477F-927F-87230DCFFB18}"/>
              </a:ext>
            </a:extLst>
          </p:cNvPr>
          <p:cNvSpPr txBox="1"/>
          <p:nvPr/>
        </p:nvSpPr>
        <p:spPr>
          <a:xfrm>
            <a:off x="394014" y="1704324"/>
            <a:ext cx="1228372" cy="830997"/>
          </a:xfrm>
          <a:prstGeom prst="rect">
            <a:avLst/>
          </a:prstGeom>
          <a:noFill/>
        </p:spPr>
        <p:txBody>
          <a:bodyPr wrap="square">
            <a:spAutoFit/>
          </a:bodyPr>
          <a:lstStyle/>
          <a:p>
            <a:pPr marL="0" lvl="0" indent="0" algn="l" rtl="0">
              <a:spcBef>
                <a:spcPts val="0"/>
              </a:spcBef>
              <a:spcAft>
                <a:spcPts val="0"/>
              </a:spcAft>
              <a:buNone/>
            </a:pPr>
            <a:r>
              <a:rPr lang="en-GB" sz="2400" b="1" dirty="0">
                <a:latin typeface="Prompt "/>
              </a:rPr>
              <a:t>Step One  </a:t>
            </a:r>
          </a:p>
        </p:txBody>
      </p:sp>
      <p:sp>
        <p:nvSpPr>
          <p:cNvPr id="3" name="Rectangle: Rounded Corners 2">
            <a:extLst>
              <a:ext uri="{FF2B5EF4-FFF2-40B4-BE49-F238E27FC236}">
                <a16:creationId xmlns:a16="http://schemas.microsoft.com/office/drawing/2014/main" id="{6A045ACD-7969-45D4-AB48-080DF666C25D}"/>
              </a:ext>
            </a:extLst>
          </p:cNvPr>
          <p:cNvSpPr/>
          <p:nvPr/>
        </p:nvSpPr>
        <p:spPr>
          <a:xfrm>
            <a:off x="208372" y="2850023"/>
            <a:ext cx="7141641" cy="461376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 </a:t>
            </a:r>
            <a:r>
              <a:rPr lang="en-GB" dirty="0">
                <a:solidFill>
                  <a:schemeClr val="tx1"/>
                </a:solidFill>
                <a:latin typeface="Prompt" panose="020B0604020202020204" charset="-34"/>
                <a:cs typeface="Prompt" panose="020B0604020202020204" charset="-34"/>
              </a:rPr>
              <a:t>Staff delivering PSHE/ Citizenship lessons can deliver the TLUs to their Key Stage 3 classes   . The lessons are quite easy to deliver with minimum preparation or photocopying.</a:t>
            </a:r>
          </a:p>
          <a:p>
            <a:pPr algn="ctr"/>
            <a:r>
              <a:rPr lang="en-GB" dirty="0">
                <a:solidFill>
                  <a:schemeClr val="tx1"/>
                </a:solidFill>
                <a:latin typeface="Prompt" panose="020B0604020202020204" charset="-34"/>
                <a:cs typeface="Prompt" panose="020B0604020202020204" charset="-34"/>
              </a:rPr>
              <a:t>However, it has been shown  that where staff have a better understanding  of the key messages they take more ownership of the delivery and it has a greater impact on pupils.</a:t>
            </a:r>
          </a:p>
          <a:p>
            <a:pPr algn="ctr"/>
            <a:r>
              <a:rPr lang="en-GB" dirty="0">
                <a:solidFill>
                  <a:schemeClr val="tx1"/>
                </a:solidFill>
                <a:latin typeface="Prompt" panose="020B0604020202020204" charset="-34"/>
                <a:cs typeface="Prompt" panose="020B0604020202020204" charset="-34"/>
              </a:rPr>
              <a:t> </a:t>
            </a:r>
          </a:p>
          <a:p>
            <a:r>
              <a:rPr lang="en-GB" sz="1600" b="1" u="sng" dirty="0">
                <a:solidFill>
                  <a:schemeClr val="tx1"/>
                </a:solidFill>
              </a:rPr>
              <a:t> </a:t>
            </a:r>
            <a:r>
              <a:rPr lang="en-GB" sz="1600" b="1" dirty="0">
                <a:solidFill>
                  <a:schemeClr val="tx1"/>
                </a:solidFill>
                <a:latin typeface="Prompt" panose="020B0604020202020204" charset="-34"/>
                <a:cs typeface="Prompt" panose="020B0604020202020204" charset="-34"/>
              </a:rPr>
              <a:t>It would be helpful if staff did the following  before the first lesson:</a:t>
            </a:r>
          </a:p>
          <a:p>
            <a:pPr marL="342900" indent="-342900">
              <a:buFont typeface="Wingdings" panose="05000000000000000000" pitchFamily="2" charset="2"/>
              <a:buChar char="v"/>
            </a:pPr>
            <a:r>
              <a:rPr lang="en-GB" sz="1600" dirty="0">
                <a:solidFill>
                  <a:schemeClr val="tx1"/>
                </a:solidFill>
                <a:latin typeface="Prompt" panose="020B0604020202020204" charset="-34"/>
                <a:cs typeface="Prompt" panose="020B0604020202020204" charset="-34"/>
              </a:rPr>
              <a:t>Read through this training package.</a:t>
            </a:r>
          </a:p>
          <a:p>
            <a:pPr marL="342900" indent="-342900">
              <a:buFont typeface="Wingdings" panose="05000000000000000000" pitchFamily="2" charset="2"/>
              <a:buChar char="v"/>
            </a:pPr>
            <a:r>
              <a:rPr lang="en-GB" sz="1600" dirty="0">
                <a:solidFill>
                  <a:schemeClr val="tx1"/>
                </a:solidFill>
                <a:latin typeface="Prompt" panose="020B0604020202020204" charset="-34"/>
                <a:cs typeface="Prompt" panose="020B0604020202020204" charset="-34"/>
              </a:rPr>
              <a:t>Watched at least 1 clip on the SDGs.</a:t>
            </a:r>
          </a:p>
          <a:p>
            <a:pPr marL="342900" indent="-342900">
              <a:buFont typeface="Wingdings" panose="05000000000000000000" pitchFamily="2" charset="2"/>
              <a:buChar char="v"/>
            </a:pPr>
            <a:r>
              <a:rPr lang="en-GB" sz="1600" dirty="0">
                <a:solidFill>
                  <a:schemeClr val="tx1"/>
                </a:solidFill>
                <a:latin typeface="Prompt" panose="020B0604020202020204" charset="-34"/>
                <a:cs typeface="Prompt" panose="020B0604020202020204" charset="-34"/>
              </a:rPr>
              <a:t> Looked at the ‘ Big Ideas’ for the  TLU they will deliver.  </a:t>
            </a:r>
          </a:p>
          <a:p>
            <a:pPr marL="342900" indent="-342900">
              <a:buFont typeface="Wingdings" panose="05000000000000000000" pitchFamily="2" charset="2"/>
              <a:buChar char="v"/>
            </a:pPr>
            <a:r>
              <a:rPr lang="en-GB" sz="1600" dirty="0">
                <a:solidFill>
                  <a:schemeClr val="tx1"/>
                </a:solidFill>
                <a:latin typeface="Prompt" panose="020B0604020202020204" charset="-34"/>
                <a:cs typeface="Prompt" panose="020B0604020202020204" charset="-34"/>
              </a:rPr>
              <a:t>Discussed with you the best way to measure the impact of these lessons, this could be done through the assessment tools. </a:t>
            </a:r>
          </a:p>
          <a:p>
            <a:endParaRPr lang="en-GB" sz="1600" dirty="0">
              <a:solidFill>
                <a:schemeClr val="tx1"/>
              </a:solidFill>
              <a:latin typeface="Prompt" panose="020B0604020202020204" charset="-34"/>
              <a:cs typeface="Prompt" panose="020B0604020202020204" charset="-34"/>
            </a:endParaRPr>
          </a:p>
          <a:p>
            <a:r>
              <a:rPr lang="en-GB" sz="1600" dirty="0">
                <a:solidFill>
                  <a:schemeClr val="tx1"/>
                </a:solidFill>
                <a:latin typeface="Prompt" panose="020B0604020202020204" charset="-34"/>
                <a:cs typeface="Prompt" panose="020B0604020202020204" charset="-34"/>
              </a:rPr>
              <a:t>Explore the project website: </a:t>
            </a:r>
          </a:p>
          <a:p>
            <a:pPr algn="ctr"/>
            <a:endParaRPr lang="en-GB" dirty="0">
              <a:solidFill>
                <a:schemeClr val="tx1"/>
              </a:solidFill>
              <a:latin typeface="Prompt" panose="020B0604020202020204" charset="-34"/>
              <a:cs typeface="Prompt" panose="020B0604020202020204" charset="-34"/>
            </a:endParaRPr>
          </a:p>
          <a:p>
            <a:pPr algn="ctr"/>
            <a:endParaRPr lang="en-GB" dirty="0"/>
          </a:p>
        </p:txBody>
      </p:sp>
      <p:sp>
        <p:nvSpPr>
          <p:cNvPr id="4" name="Rectangle 3">
            <a:extLst>
              <a:ext uri="{FF2B5EF4-FFF2-40B4-BE49-F238E27FC236}">
                <a16:creationId xmlns:a16="http://schemas.microsoft.com/office/drawing/2014/main" id="{F2AA6E39-2642-4CD2-8700-A6715043221D}"/>
              </a:ext>
            </a:extLst>
          </p:cNvPr>
          <p:cNvSpPr/>
          <p:nvPr/>
        </p:nvSpPr>
        <p:spPr>
          <a:xfrm>
            <a:off x="339942" y="7650942"/>
            <a:ext cx="6560333" cy="2124016"/>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latin typeface="Rprompt black"/>
              </a:rPr>
              <a:t>Remember:</a:t>
            </a:r>
          </a:p>
          <a:p>
            <a:r>
              <a:rPr lang="en-GB" sz="1800" dirty="0">
                <a:solidFill>
                  <a:schemeClr val="tx1"/>
                </a:solidFill>
                <a:latin typeface="Rprompt black"/>
              </a:rPr>
              <a:t>This project can impact on the following  as well as teachers :</a:t>
            </a:r>
          </a:p>
          <a:p>
            <a:pPr marL="285750" indent="-285750">
              <a:buFont typeface="Wingdings" panose="05000000000000000000" pitchFamily="2" charset="2"/>
              <a:buChar char="v"/>
            </a:pPr>
            <a:r>
              <a:rPr lang="en-GB" sz="1800" dirty="0">
                <a:solidFill>
                  <a:schemeClr val="tx1"/>
                </a:solidFill>
                <a:latin typeface="Rprompt black"/>
              </a:rPr>
              <a:t>Students</a:t>
            </a:r>
          </a:p>
          <a:p>
            <a:pPr marL="285750" indent="-285750">
              <a:buFont typeface="Wingdings" panose="05000000000000000000" pitchFamily="2" charset="2"/>
              <a:buChar char="v"/>
            </a:pPr>
            <a:r>
              <a:rPr lang="en-GB" sz="1800" dirty="0">
                <a:solidFill>
                  <a:schemeClr val="tx1"/>
                </a:solidFill>
                <a:latin typeface="Rprompt black"/>
              </a:rPr>
              <a:t>Whole School initiatives</a:t>
            </a:r>
          </a:p>
          <a:p>
            <a:pPr marL="285750" indent="-285750">
              <a:buFont typeface="Wingdings" panose="05000000000000000000" pitchFamily="2" charset="2"/>
              <a:buChar char="v"/>
            </a:pPr>
            <a:r>
              <a:rPr lang="en-GB" sz="1800" dirty="0">
                <a:solidFill>
                  <a:schemeClr val="tx1"/>
                </a:solidFill>
                <a:latin typeface="Rprompt black"/>
              </a:rPr>
              <a:t>The Organisation/ Community  </a:t>
            </a:r>
            <a:r>
              <a:rPr lang="en-GB" sz="1800" dirty="0" err="1">
                <a:solidFill>
                  <a:schemeClr val="tx1"/>
                </a:solidFill>
                <a:latin typeface="Rprompt black"/>
              </a:rPr>
              <a:t>eg</a:t>
            </a:r>
            <a:r>
              <a:rPr lang="en-GB" sz="1800" dirty="0">
                <a:solidFill>
                  <a:schemeClr val="tx1"/>
                </a:solidFill>
                <a:latin typeface="Rprompt black"/>
              </a:rPr>
              <a:t> governors, finance department parents, community</a:t>
            </a:r>
          </a:p>
          <a:p>
            <a:pPr algn="ctr"/>
            <a:r>
              <a:rPr lang="en-GB" sz="1800" b="1" dirty="0">
                <a:solidFill>
                  <a:schemeClr val="tx1"/>
                </a:solidFill>
                <a:latin typeface="Rprompt black"/>
              </a:rPr>
              <a:t>Different groups may need support , information and training </a:t>
            </a:r>
            <a:r>
              <a:rPr lang="en-GB" sz="1800" dirty="0">
                <a:solidFill>
                  <a:schemeClr val="tx1"/>
                </a:solidFill>
                <a:latin typeface="Rprompt black"/>
              </a:rPr>
              <a:t>  </a:t>
            </a:r>
          </a:p>
        </p:txBody>
      </p:sp>
    </p:spTree>
    <p:extLst>
      <p:ext uri="{BB962C8B-B14F-4D97-AF65-F5344CB8AC3E}">
        <p14:creationId xmlns:p14="http://schemas.microsoft.com/office/powerpoint/2010/main" val="2205646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0BAE3B-5140-403A-8075-E64D722E3208}"/>
              </a:ext>
            </a:extLst>
          </p:cNvPr>
          <p:cNvPicPr>
            <a:picLocks noChangeAspect="1"/>
          </p:cNvPicPr>
          <p:nvPr/>
        </p:nvPicPr>
        <p:blipFill>
          <a:blip r:embed="rId2"/>
          <a:stretch>
            <a:fillRect/>
          </a:stretch>
        </p:blipFill>
        <p:spPr>
          <a:xfrm>
            <a:off x="1264175" y="5001461"/>
            <a:ext cx="4798542" cy="5046222"/>
          </a:xfrm>
          <a:prstGeom prst="rect">
            <a:avLst/>
          </a:prstGeom>
        </p:spPr>
      </p:pic>
      <p:sp>
        <p:nvSpPr>
          <p:cNvPr id="11" name="TextBox 10">
            <a:extLst>
              <a:ext uri="{FF2B5EF4-FFF2-40B4-BE49-F238E27FC236}">
                <a16:creationId xmlns:a16="http://schemas.microsoft.com/office/drawing/2014/main" id="{2249D15C-0F0F-FD41-96EE-15E4E622B552}"/>
              </a:ext>
            </a:extLst>
          </p:cNvPr>
          <p:cNvSpPr txBox="1"/>
          <p:nvPr/>
        </p:nvSpPr>
        <p:spPr>
          <a:xfrm>
            <a:off x="1685476" y="1239824"/>
            <a:ext cx="6283822" cy="1065163"/>
          </a:xfrm>
          <a:prstGeom prst="rect">
            <a:avLst/>
          </a:prstGeom>
          <a:noFill/>
        </p:spPr>
        <p:txBody>
          <a:bodyPr wrap="square" rtlCol="0">
            <a:spAutoFit/>
          </a:bodyPr>
          <a:lstStyle/>
          <a:p>
            <a:pPr algn="ctr"/>
            <a:r>
              <a:rPr lang="en-US" sz="3161" b="1" dirty="0">
                <a:solidFill>
                  <a:schemeClr val="tx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306858" y="2675728"/>
            <a:ext cx="7141642" cy="369332"/>
          </a:xfrm>
          <a:prstGeom prst="rect">
            <a:avLst/>
          </a:prstGeom>
          <a:solidFill>
            <a:srgbClr val="5BB22C"/>
          </a:solidFill>
        </p:spPr>
        <p:txBody>
          <a:bodyPr wrap="square" rtlCol="0">
            <a:spAutoFit/>
          </a:bodyPr>
          <a:lstStyle/>
          <a:p>
            <a:pPr algn="l"/>
            <a:r>
              <a:rPr lang="en-GB" sz="1800" b="1" i="0" u="none" strike="noStrike" baseline="0" dirty="0">
                <a:solidFill>
                  <a:schemeClr val="tx1"/>
                </a:solidFill>
                <a:latin typeface="Prompt Black"/>
              </a:rPr>
              <a:t>Sustainable Development    can be seen as two things...</a:t>
            </a:r>
            <a:endParaRPr lang="en-US" sz="1264" b="1" dirty="0">
              <a:solidFill>
                <a:schemeClr val="tx1"/>
              </a:solidFill>
              <a:latin typeface="Prompt Black"/>
              <a:cs typeface="Calibri" panose="020F0502020204030204" pitchFamily="34" charset="0"/>
            </a:endParaRP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3"/>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4"/>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4"/>
          <a:srcRect l="15907" t="-1356" r="16705" b="8062"/>
          <a:stretch/>
        </p:blipFill>
        <p:spPr>
          <a:xfrm>
            <a:off x="209016" y="10047683"/>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306858" y="1052435"/>
            <a:ext cx="7141642" cy="6255918"/>
            <a:chOff x="171939" y="3375803"/>
            <a:chExt cx="3927006" cy="4380157"/>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1983015" y="2274634"/>
              <a:ext cx="1009540" cy="3222321"/>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171939" y="3375803"/>
              <a:ext cx="704687" cy="1009540"/>
              <a:chOff x="3338989" y="3575849"/>
              <a:chExt cx="704687" cy="1321735"/>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16200000">
                <a:off x="3030465" y="3884373"/>
                <a:ext cx="1321735" cy="704687"/>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TextBox 20">
            <a:extLst>
              <a:ext uri="{FF2B5EF4-FFF2-40B4-BE49-F238E27FC236}">
                <a16:creationId xmlns:a16="http://schemas.microsoft.com/office/drawing/2014/main" id="{DED5A600-A66B-474B-AE86-E77D5010C2EB}"/>
              </a:ext>
            </a:extLst>
          </p:cNvPr>
          <p:cNvSpPr txBox="1"/>
          <p:nvPr/>
        </p:nvSpPr>
        <p:spPr>
          <a:xfrm>
            <a:off x="306858" y="3133973"/>
            <a:ext cx="2258499" cy="1754326"/>
          </a:xfrm>
          <a:prstGeom prst="rect">
            <a:avLst/>
          </a:prstGeom>
          <a:solidFill>
            <a:schemeClr val="bg1"/>
          </a:solidFill>
          <a:ln w="31750">
            <a:solidFill>
              <a:schemeClr val="tx1"/>
            </a:solidFill>
          </a:ln>
        </p:spPr>
        <p:txBody>
          <a:bodyPr wrap="square">
            <a:spAutoFit/>
          </a:bodyPr>
          <a:lstStyle/>
          <a:p>
            <a:pPr algn="l"/>
            <a:r>
              <a:rPr lang="en-GB" sz="1800" b="1" i="1" u="none" strike="noStrike" baseline="0" dirty="0">
                <a:solidFill>
                  <a:schemeClr val="tx1"/>
                </a:solidFill>
                <a:latin typeface="Promp black"/>
              </a:rPr>
              <a:t>The first is that we</a:t>
            </a:r>
          </a:p>
          <a:p>
            <a:pPr algn="l"/>
            <a:r>
              <a:rPr lang="en-GB" sz="1800" b="1" i="1" u="none" strike="noStrike" baseline="0" dirty="0">
                <a:solidFill>
                  <a:schemeClr val="tx1"/>
                </a:solidFill>
                <a:latin typeface="Promp black"/>
              </a:rPr>
              <a:t>find a way of living</a:t>
            </a:r>
          </a:p>
          <a:p>
            <a:pPr algn="l"/>
            <a:r>
              <a:rPr lang="en-GB" sz="1800" b="1" i="1" u="none" strike="noStrike" baseline="0" dirty="0">
                <a:solidFill>
                  <a:schemeClr val="tx1"/>
                </a:solidFill>
                <a:latin typeface="Promp black"/>
              </a:rPr>
              <a:t>our lives, so that we</a:t>
            </a:r>
          </a:p>
          <a:p>
            <a:pPr algn="l"/>
            <a:r>
              <a:rPr lang="en-GB" sz="1800" b="1" i="1" u="none" strike="noStrike" baseline="0" dirty="0">
                <a:solidFill>
                  <a:schemeClr val="tx1"/>
                </a:solidFill>
                <a:latin typeface="Promp black"/>
              </a:rPr>
              <a:t>do not cause harm to</a:t>
            </a:r>
          </a:p>
          <a:p>
            <a:pPr algn="l"/>
            <a:r>
              <a:rPr lang="en-GB" sz="1800" b="1" i="1" u="none" strike="noStrike" baseline="0" dirty="0">
                <a:solidFill>
                  <a:schemeClr val="tx1"/>
                </a:solidFill>
                <a:latin typeface="Promp black"/>
              </a:rPr>
              <a:t>other people or to the environment.</a:t>
            </a:r>
            <a:endParaRPr lang="en-GB" sz="1800" b="1" dirty="0">
              <a:solidFill>
                <a:schemeClr val="tx1"/>
              </a:solidFill>
              <a:latin typeface="Promp black"/>
            </a:endParaRPr>
          </a:p>
        </p:txBody>
      </p:sp>
      <p:pic>
        <p:nvPicPr>
          <p:cNvPr id="4" name="Graphic 3" descr="Globe">
            <a:extLst>
              <a:ext uri="{FF2B5EF4-FFF2-40B4-BE49-F238E27FC236}">
                <a16:creationId xmlns:a16="http://schemas.microsoft.com/office/drawing/2014/main" id="{D04385E4-9CA9-4BCB-9439-83225836DD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5923" y="8303178"/>
            <a:ext cx="1472577" cy="1472577"/>
          </a:xfrm>
          <a:prstGeom prst="rect">
            <a:avLst/>
          </a:prstGeom>
        </p:spPr>
      </p:pic>
      <p:sp>
        <p:nvSpPr>
          <p:cNvPr id="23" name="TextBox 22">
            <a:extLst>
              <a:ext uri="{FF2B5EF4-FFF2-40B4-BE49-F238E27FC236}">
                <a16:creationId xmlns:a16="http://schemas.microsoft.com/office/drawing/2014/main" id="{ACAD74BF-B57D-459B-B4FE-CC4D78B3EB05}"/>
              </a:ext>
            </a:extLst>
          </p:cNvPr>
          <p:cNvSpPr txBox="1"/>
          <p:nvPr/>
        </p:nvSpPr>
        <p:spPr>
          <a:xfrm>
            <a:off x="2986910" y="3239438"/>
            <a:ext cx="4461590" cy="1477328"/>
          </a:xfrm>
          <a:prstGeom prst="rect">
            <a:avLst/>
          </a:prstGeom>
          <a:noFill/>
          <a:ln w="31750">
            <a:solidFill>
              <a:schemeClr val="tx1"/>
            </a:solidFill>
          </a:ln>
        </p:spPr>
        <p:txBody>
          <a:bodyPr wrap="square">
            <a:spAutoFit/>
          </a:bodyPr>
          <a:lstStyle/>
          <a:p>
            <a:pPr algn="l"/>
            <a:r>
              <a:rPr lang="en-GB" sz="1800" b="1" i="1" u="none" strike="noStrike" baseline="0" dirty="0">
                <a:solidFill>
                  <a:schemeClr val="tx1"/>
                </a:solidFill>
                <a:latin typeface="Prompt Black"/>
                <a:cs typeface="Prompt" panose="020B0604020202020204" charset="-34"/>
              </a:rPr>
              <a:t>The other aspect is that we live our lives in a way that means there will continue to be enough resources for</a:t>
            </a:r>
          </a:p>
          <a:p>
            <a:pPr algn="l"/>
            <a:r>
              <a:rPr lang="en-GB" sz="1800" b="1" i="1" u="none" strike="noStrike" baseline="0" dirty="0">
                <a:solidFill>
                  <a:schemeClr val="tx1"/>
                </a:solidFill>
                <a:latin typeface="Prompt Black"/>
                <a:cs typeface="Prompt" panose="020B0604020202020204" charset="-34"/>
              </a:rPr>
              <a:t>people in the future, so they can live decent, dignified and rewarding lives, too</a:t>
            </a:r>
            <a:r>
              <a:rPr lang="en-GB" sz="1800" b="0" i="1" u="none" strike="noStrike" baseline="0" dirty="0">
                <a:solidFill>
                  <a:schemeClr val="tx1"/>
                </a:solidFill>
                <a:latin typeface="Prompt Black"/>
                <a:cs typeface="Prompt" panose="020B0604020202020204" charset="-34"/>
              </a:rPr>
              <a:t>.</a:t>
            </a:r>
            <a:endParaRPr lang="en-GB" sz="1800" dirty="0">
              <a:solidFill>
                <a:schemeClr val="tx1"/>
              </a:solidFill>
              <a:latin typeface="Prompt Black"/>
              <a:cs typeface="Prompt" panose="020B0604020202020204" charset="-34"/>
            </a:endParaRPr>
          </a:p>
        </p:txBody>
      </p:sp>
      <p:sp>
        <p:nvSpPr>
          <p:cNvPr id="24" name="TextBox 23">
            <a:extLst>
              <a:ext uri="{FF2B5EF4-FFF2-40B4-BE49-F238E27FC236}">
                <a16:creationId xmlns:a16="http://schemas.microsoft.com/office/drawing/2014/main" id="{FE95951D-DD38-4994-8915-0C5542BD1B5B}"/>
              </a:ext>
            </a:extLst>
          </p:cNvPr>
          <p:cNvSpPr txBox="1"/>
          <p:nvPr/>
        </p:nvSpPr>
        <p:spPr>
          <a:xfrm>
            <a:off x="1281998" y="8144675"/>
            <a:ext cx="4798541" cy="1877437"/>
          </a:xfrm>
          <a:prstGeom prst="rect">
            <a:avLst/>
          </a:prstGeom>
          <a:solidFill>
            <a:srgbClr val="5BB22C"/>
          </a:solidFill>
        </p:spPr>
        <p:txBody>
          <a:bodyPr wrap="square">
            <a:spAutoFit/>
          </a:bodyPr>
          <a:lstStyle/>
          <a:p>
            <a:pPr algn="l"/>
            <a:r>
              <a:rPr lang="en-GB" sz="1800" b="1" i="1" u="none" strike="noStrike" baseline="0" dirty="0">
                <a:solidFill>
                  <a:schemeClr val="bg1"/>
                </a:solidFill>
                <a:latin typeface="ArcherPro-BoldItalic"/>
              </a:rPr>
              <a:t>...</a:t>
            </a:r>
            <a:r>
              <a:rPr lang="en-GB" sz="1800" b="1" i="1" u="none" strike="noStrike" baseline="0" dirty="0">
                <a:solidFill>
                  <a:schemeClr val="bg1"/>
                </a:solidFill>
                <a:latin typeface="Prompt" panose="020B0604020202020204" charset="-34"/>
                <a:cs typeface="Prompt" panose="020B0604020202020204" charset="-34"/>
              </a:rPr>
              <a:t>both </a:t>
            </a:r>
            <a:r>
              <a:rPr lang="en-GB" sz="1800" b="1" i="0" u="none" strike="noStrike" baseline="0" dirty="0">
                <a:solidFill>
                  <a:schemeClr val="bg1"/>
                </a:solidFill>
                <a:latin typeface="Prompt" panose="020B0604020202020204" charset="-34"/>
                <a:cs typeface="Prompt" panose="020B0604020202020204" charset="-34"/>
              </a:rPr>
              <a:t>of these  aspects are important.</a:t>
            </a:r>
          </a:p>
          <a:p>
            <a:pPr algn="l"/>
            <a:r>
              <a:rPr lang="en-GB" sz="1400" b="0" i="0" u="none" strike="noStrike" baseline="0" dirty="0">
                <a:solidFill>
                  <a:schemeClr val="bg1"/>
                </a:solidFill>
                <a:latin typeface="Prompt" panose="020B0604020202020204" charset="-34"/>
                <a:cs typeface="Prompt" panose="020B0604020202020204" charset="-34"/>
              </a:rPr>
              <a:t>We do not want to use resources in a way that means our children or grandchildren are left without what they need, and we do not want to do things to the earth that make it harmful to live here, for people or animals. If we can change how we use resources – for example, to make them last longer, -then this is called behaving in a sustainable way.</a:t>
            </a:r>
            <a:endParaRPr lang="en-GB" dirty="0">
              <a:solidFill>
                <a:schemeClr val="bg1"/>
              </a:solidFill>
              <a:latin typeface="Prompt" panose="020B0604020202020204" charset="-34"/>
              <a:cs typeface="Prompt" panose="020B0604020202020204" charset="-34"/>
            </a:endParaRPr>
          </a:p>
        </p:txBody>
      </p:sp>
      <p:sp>
        <p:nvSpPr>
          <p:cNvPr id="25" name="TextBox 24">
            <a:extLst>
              <a:ext uri="{FF2B5EF4-FFF2-40B4-BE49-F238E27FC236}">
                <a16:creationId xmlns:a16="http://schemas.microsoft.com/office/drawing/2014/main" id="{94C2DDE1-6043-4CA1-BFBF-C25573970C90}"/>
              </a:ext>
            </a:extLst>
          </p:cNvPr>
          <p:cNvSpPr txBox="1"/>
          <p:nvPr/>
        </p:nvSpPr>
        <p:spPr>
          <a:xfrm>
            <a:off x="306858" y="1209348"/>
            <a:ext cx="1256100" cy="1200329"/>
          </a:xfrm>
          <a:prstGeom prst="rect">
            <a:avLst/>
          </a:prstGeom>
          <a:noFill/>
        </p:spPr>
        <p:txBody>
          <a:bodyPr wrap="square">
            <a:spAutoFit/>
          </a:bodyPr>
          <a:lstStyle/>
          <a:p>
            <a:pPr algn="ctr"/>
            <a:r>
              <a:rPr lang="en-US" sz="2400" b="1" dirty="0">
                <a:solidFill>
                  <a:schemeClr val="tx1"/>
                </a:solidFill>
                <a:latin typeface="Prompt Black"/>
              </a:rPr>
              <a:t>Step 2</a:t>
            </a:r>
          </a:p>
          <a:p>
            <a:pPr algn="ctr"/>
            <a:r>
              <a:rPr lang="en-US" sz="2400" b="1" dirty="0">
                <a:solidFill>
                  <a:schemeClr val="tx1"/>
                </a:solidFill>
                <a:latin typeface="Prompt Black"/>
              </a:rPr>
              <a:t>Getting Started </a:t>
            </a:r>
          </a:p>
        </p:txBody>
      </p:sp>
      <p:pic>
        <p:nvPicPr>
          <p:cNvPr id="2" name="Picture 1">
            <a:extLst>
              <a:ext uri="{FF2B5EF4-FFF2-40B4-BE49-F238E27FC236}">
                <a16:creationId xmlns:a16="http://schemas.microsoft.com/office/drawing/2014/main" id="{5FE36B8B-3315-4E58-AA9E-B61ED6B098B3}"/>
              </a:ext>
            </a:extLst>
          </p:cNvPr>
          <p:cNvPicPr>
            <a:picLocks noChangeAspect="1"/>
          </p:cNvPicPr>
          <p:nvPr/>
        </p:nvPicPr>
        <p:blipFill>
          <a:blip r:embed="rId7"/>
          <a:stretch>
            <a:fillRect/>
          </a:stretch>
        </p:blipFill>
        <p:spPr>
          <a:xfrm>
            <a:off x="5491782" y="143153"/>
            <a:ext cx="1775968" cy="637528"/>
          </a:xfrm>
          <a:prstGeom prst="rect">
            <a:avLst/>
          </a:prstGeom>
        </p:spPr>
      </p:pic>
    </p:spTree>
    <p:extLst>
      <p:ext uri="{BB962C8B-B14F-4D97-AF65-F5344CB8AC3E}">
        <p14:creationId xmlns:p14="http://schemas.microsoft.com/office/powerpoint/2010/main" val="3052212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B1C6D0-9738-854E-94BA-63F824511575}"/>
              </a:ext>
            </a:extLst>
          </p:cNvPr>
          <p:cNvSpPr/>
          <p:nvPr/>
        </p:nvSpPr>
        <p:spPr>
          <a:xfrm>
            <a:off x="124538" y="916711"/>
            <a:ext cx="7141641" cy="1086901"/>
          </a:xfrm>
          <a:prstGeom prst="rect">
            <a:avLst/>
          </a:prstGeom>
          <a:solidFill>
            <a:srgbClr val="5BB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Prompt" panose="020B0604020202020204" charset="-34"/>
                <a:cs typeface="Prompt" panose="020B0604020202020204" charset="-34"/>
              </a:rPr>
              <a:t>An introduction to the</a:t>
            </a:r>
          </a:p>
          <a:p>
            <a:pPr algn="ctr"/>
            <a:r>
              <a:rPr lang="en-GB" sz="2400" dirty="0">
                <a:latin typeface="Prompt" panose="020B0604020202020204" charset="-34"/>
                <a:cs typeface="Prompt" panose="020B0604020202020204" charset="-34"/>
              </a:rPr>
              <a:t>Get Up and Goals! Project</a:t>
            </a:r>
            <a:endParaRPr lang="en-US" sz="2400" dirty="0">
              <a:latin typeface="Prompt" panose="020B0604020202020204" charset="-34"/>
              <a:cs typeface="Prompt" panose="020B0604020202020204" charset="-34"/>
            </a:endParaRP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314824" y="6990480"/>
            <a:ext cx="7141642" cy="124623"/>
          </a:xfrm>
          <a:prstGeom prst="rect">
            <a:avLst/>
          </a:prstGeom>
        </p:spPr>
      </p:pic>
      <p:pic>
        <p:nvPicPr>
          <p:cNvPr id="4" name="Picture 3">
            <a:extLst>
              <a:ext uri="{FF2B5EF4-FFF2-40B4-BE49-F238E27FC236}">
                <a16:creationId xmlns:a16="http://schemas.microsoft.com/office/drawing/2014/main" id="{65E838A4-3A74-48A5-B250-F24A0270441C}"/>
              </a:ext>
            </a:extLst>
          </p:cNvPr>
          <p:cNvPicPr>
            <a:picLocks noChangeAspect="1"/>
          </p:cNvPicPr>
          <p:nvPr/>
        </p:nvPicPr>
        <p:blipFill>
          <a:blip r:embed="rId4"/>
          <a:stretch>
            <a:fillRect/>
          </a:stretch>
        </p:blipFill>
        <p:spPr>
          <a:xfrm>
            <a:off x="314824" y="7615174"/>
            <a:ext cx="2778000" cy="2514187"/>
          </a:xfrm>
          <a:prstGeom prst="rect">
            <a:avLst/>
          </a:prstGeom>
        </p:spPr>
      </p:pic>
      <p:pic>
        <p:nvPicPr>
          <p:cNvPr id="5" name="Picture 4">
            <a:extLst>
              <a:ext uri="{FF2B5EF4-FFF2-40B4-BE49-F238E27FC236}">
                <a16:creationId xmlns:a16="http://schemas.microsoft.com/office/drawing/2014/main" id="{E2BDA2BA-8973-4CA3-846C-972DBC93CEF4}"/>
              </a:ext>
            </a:extLst>
          </p:cNvPr>
          <p:cNvPicPr>
            <a:picLocks noChangeAspect="1"/>
          </p:cNvPicPr>
          <p:nvPr/>
        </p:nvPicPr>
        <p:blipFill>
          <a:blip r:embed="rId5"/>
          <a:stretch>
            <a:fillRect/>
          </a:stretch>
        </p:blipFill>
        <p:spPr>
          <a:xfrm>
            <a:off x="4339981" y="7644693"/>
            <a:ext cx="2778000" cy="2484667"/>
          </a:xfrm>
          <a:prstGeom prst="rect">
            <a:avLst/>
          </a:prstGeom>
        </p:spPr>
      </p:pic>
      <p:sp>
        <p:nvSpPr>
          <p:cNvPr id="19" name="TextBox 18">
            <a:extLst>
              <a:ext uri="{FF2B5EF4-FFF2-40B4-BE49-F238E27FC236}">
                <a16:creationId xmlns:a16="http://schemas.microsoft.com/office/drawing/2014/main" id="{F485EC93-E82A-478E-91CF-BAB5902F9F09}"/>
              </a:ext>
            </a:extLst>
          </p:cNvPr>
          <p:cNvSpPr txBox="1"/>
          <p:nvPr/>
        </p:nvSpPr>
        <p:spPr>
          <a:xfrm>
            <a:off x="1806047" y="2162293"/>
            <a:ext cx="3778622" cy="1238801"/>
          </a:xfrm>
          <a:prstGeom prst="rect">
            <a:avLst/>
          </a:prstGeom>
          <a:solidFill>
            <a:schemeClr val="accent6">
              <a:lumMod val="20000"/>
              <a:lumOff val="80000"/>
            </a:schemeClr>
          </a:solidFill>
        </p:spPr>
        <p:txBody>
          <a:bodyPr wrap="square">
            <a:spAutoFit/>
          </a:bodyPr>
          <a:lstStyle/>
          <a:p>
            <a:pPr algn="l"/>
            <a:endParaRPr lang="en-GB" sz="1050" b="0" i="0" u="none" strike="noStrike" baseline="0" dirty="0">
              <a:solidFill>
                <a:srgbClr val="000000"/>
              </a:solidFill>
              <a:latin typeface="Prompt Black"/>
            </a:endParaRPr>
          </a:p>
          <a:p>
            <a:pPr algn="ctr"/>
            <a:r>
              <a:rPr lang="en-GB" sz="1400" b="1" i="0" u="none" strike="noStrike" baseline="0" dirty="0">
                <a:latin typeface="Prompt Black"/>
              </a:rPr>
              <a:t>“Be a global citizen... Help us make this world safer and more sustainable today and for the generations that will follow us.” </a:t>
            </a:r>
            <a:endParaRPr lang="en-GB" sz="1400" b="0" i="0" u="none" strike="noStrike" baseline="0" dirty="0">
              <a:latin typeface="Prompt Black"/>
            </a:endParaRPr>
          </a:p>
          <a:p>
            <a:pPr algn="ctr"/>
            <a:r>
              <a:rPr lang="en-GB" sz="1100" b="1" i="0" u="none" strike="noStrike" baseline="0" dirty="0">
                <a:latin typeface="Raleway" panose="020B0604020202020204" charset="0"/>
              </a:rPr>
              <a:t>Ban Ki-moon. </a:t>
            </a:r>
            <a:endParaRPr lang="en-GB" sz="1100" b="0" i="0" u="none" strike="noStrike" baseline="0" dirty="0">
              <a:latin typeface="Raleway" panose="020B0604020202020204" charset="0"/>
            </a:endParaRPr>
          </a:p>
          <a:p>
            <a:pPr algn="ctr"/>
            <a:r>
              <a:rPr lang="en-GB" sz="1100" b="0" i="0" u="none" strike="noStrike" baseline="0" dirty="0">
                <a:latin typeface="Raleway" panose="020B0604020202020204" charset="0"/>
              </a:rPr>
              <a:t>(Secretary-General of the United Nations, in 2016) </a:t>
            </a:r>
            <a:endParaRPr lang="en-GB" dirty="0"/>
          </a:p>
        </p:txBody>
      </p:sp>
      <p:sp>
        <p:nvSpPr>
          <p:cNvPr id="21" name="TextBox 20">
            <a:extLst>
              <a:ext uri="{FF2B5EF4-FFF2-40B4-BE49-F238E27FC236}">
                <a16:creationId xmlns:a16="http://schemas.microsoft.com/office/drawing/2014/main" id="{FA58FFAF-8B2A-48B6-B62B-BC60EBE3CD58}"/>
              </a:ext>
            </a:extLst>
          </p:cNvPr>
          <p:cNvSpPr txBox="1"/>
          <p:nvPr/>
        </p:nvSpPr>
        <p:spPr>
          <a:xfrm>
            <a:off x="124538" y="3580790"/>
            <a:ext cx="7141642" cy="3277820"/>
          </a:xfrm>
          <a:prstGeom prst="rect">
            <a:avLst/>
          </a:prstGeom>
          <a:noFill/>
        </p:spPr>
        <p:txBody>
          <a:bodyPr wrap="square">
            <a:spAutoFit/>
          </a:bodyPr>
          <a:lstStyle/>
          <a:p>
            <a:pPr algn="l"/>
            <a:endParaRPr lang="en-GB" sz="1100" b="0" i="0" u="none" strike="noStrike" baseline="0" dirty="0">
              <a:solidFill>
                <a:srgbClr val="000000"/>
              </a:solidFill>
              <a:latin typeface="Raleway" panose="020B0604020202020204" charset="0"/>
            </a:endParaRPr>
          </a:p>
          <a:p>
            <a:pPr algn="ctr"/>
            <a:r>
              <a:rPr lang="en-GB" sz="1400" b="1" i="0" u="none" strike="noStrike" baseline="0" dirty="0">
                <a:latin typeface="Prompt" panose="020B0604020202020204" charset="-34"/>
                <a:cs typeface="Prompt" panose="020B0604020202020204" charset="-34"/>
              </a:rPr>
              <a:t>It is a 3-year project funded by the EU with the aim of raising awareness of the 17 Sustainable Development Goals (SDGs) amongst teachers and young people in twelve European countries. The project has a number of different aspects. </a:t>
            </a:r>
            <a:endParaRPr lang="en-GB" sz="1400" b="0" i="0" u="none" strike="noStrike" baseline="0" dirty="0">
              <a:latin typeface="Prompt" panose="020B0604020202020204" charset="-34"/>
              <a:cs typeface="Prompt" panose="020B0604020202020204" charset="-34"/>
            </a:endParaRPr>
          </a:p>
          <a:p>
            <a:pPr algn="ctr"/>
            <a:r>
              <a:rPr lang="en-GB" sz="1400" b="0" i="0" u="none" strike="noStrike" baseline="0" dirty="0">
                <a:latin typeface="Prompt" panose="020B0604020202020204" charset="-34"/>
                <a:cs typeface="Prompt" panose="020B0604020202020204" charset="-34"/>
              </a:rPr>
              <a:t>Firstly, the creation of the Teaching and Learning Units (TLUs) on four important topics; Economic Migration, Asylum Seekers, Climate Change and Gender and Women. The resources developed in these units are to support teachers in the classroom and provide them with up to date, topical and relevant lesson resources. </a:t>
            </a:r>
          </a:p>
          <a:p>
            <a:pPr algn="ctr"/>
            <a:r>
              <a:rPr lang="en-GB" sz="1400" b="0" i="0" u="none" strike="noStrike" baseline="0" dirty="0">
                <a:latin typeface="Prompt" panose="020B0604020202020204" charset="-34"/>
                <a:cs typeface="Prompt" panose="020B0604020202020204" charset="-34"/>
              </a:rPr>
              <a:t>Other aspects include working with teachers in other countries to support young people learning about the SDGs, develop a Geo-History Textbook for use across the partner countries, supporting young people in developing awareness campaigns and helping teachers better understand the Sustainable Development Goals (SDGs</a:t>
            </a:r>
            <a:r>
              <a:rPr lang="en-GB" sz="1400" b="0" i="0" u="none" strike="noStrike" baseline="0" dirty="0">
                <a:latin typeface="Raleway" panose="020B0604020202020204" charset="0"/>
              </a:rPr>
              <a:t>). </a:t>
            </a:r>
            <a:endParaRPr lang="en-GB" dirty="0"/>
          </a:p>
        </p:txBody>
      </p:sp>
      <p:pic>
        <p:nvPicPr>
          <p:cNvPr id="3" name="Picture 2">
            <a:extLst>
              <a:ext uri="{FF2B5EF4-FFF2-40B4-BE49-F238E27FC236}">
                <a16:creationId xmlns:a16="http://schemas.microsoft.com/office/drawing/2014/main" id="{9724B91F-A1C9-4E8D-AA38-0549B4D0F980}"/>
              </a:ext>
            </a:extLst>
          </p:cNvPr>
          <p:cNvPicPr>
            <a:picLocks noChangeAspect="1"/>
          </p:cNvPicPr>
          <p:nvPr/>
        </p:nvPicPr>
        <p:blipFill>
          <a:blip r:embed="rId6"/>
          <a:stretch>
            <a:fillRect/>
          </a:stretch>
        </p:blipFill>
        <p:spPr>
          <a:xfrm>
            <a:off x="5389693" y="120502"/>
            <a:ext cx="1775968" cy="637528"/>
          </a:xfrm>
          <a:prstGeom prst="rect">
            <a:avLst/>
          </a:prstGeom>
        </p:spPr>
      </p:pic>
    </p:spTree>
    <p:extLst>
      <p:ext uri="{BB962C8B-B14F-4D97-AF65-F5344CB8AC3E}">
        <p14:creationId xmlns:p14="http://schemas.microsoft.com/office/powerpoint/2010/main" val="263022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6"/>
          <p:cNvSpPr/>
          <p:nvPr/>
        </p:nvSpPr>
        <p:spPr>
          <a:xfrm>
            <a:off x="0" y="898375"/>
            <a:ext cx="7560000" cy="35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txBox="1"/>
          <p:nvPr/>
        </p:nvSpPr>
        <p:spPr>
          <a:xfrm>
            <a:off x="325111" y="2760803"/>
            <a:ext cx="7116671" cy="9180934"/>
          </a:xfrm>
          <a:prstGeom prst="rect">
            <a:avLst/>
          </a:prstGeom>
          <a:noFill/>
          <a:ln>
            <a:noFill/>
          </a:ln>
        </p:spPr>
        <p:txBody>
          <a:bodyPr spcFirstLastPara="1" wrap="square" lIns="0" tIns="72000" rIns="0" bIns="0" anchor="t" anchorCtr="0">
            <a:noAutofit/>
          </a:bodyPr>
          <a:lstStyle/>
          <a:p>
            <a:r>
              <a:rPr lang="en-GB" sz="1800" b="1" i="0" u="none" strike="noStrike" baseline="0" dirty="0">
                <a:solidFill>
                  <a:srgbClr val="000000"/>
                </a:solidFill>
                <a:latin typeface="Prompt" panose="020B0604020202020204" charset="-34"/>
                <a:cs typeface="Prompt" panose="020B0604020202020204" charset="-34"/>
              </a:rPr>
              <a:t>There are shared objectives across the project that could benefit your pupils. </a:t>
            </a:r>
            <a:r>
              <a:rPr lang="en-GB" sz="1800" dirty="0">
                <a:latin typeface="Prompt" panose="020B0604020202020204" charset="-34"/>
                <a:cs typeface="Prompt" panose="020B0604020202020204" charset="-34"/>
              </a:rPr>
              <a:t> </a:t>
            </a:r>
            <a:r>
              <a:rPr lang="en-GB" sz="1800" b="1" i="0" u="none" strike="noStrike" baseline="0" dirty="0">
                <a:solidFill>
                  <a:srgbClr val="000000"/>
                </a:solidFill>
                <a:latin typeface="Prompt" panose="020B0604020202020204" charset="-34"/>
                <a:cs typeface="Prompt" panose="020B0604020202020204" charset="-34"/>
              </a:rPr>
              <a:t>These are:</a:t>
            </a:r>
          </a:p>
          <a:p>
            <a:endParaRPr lang="en-GB" sz="1800" b="0" i="0" u="none" strike="noStrike" baseline="0" dirty="0">
              <a:solidFill>
                <a:srgbClr val="000000"/>
              </a:solidFill>
              <a:latin typeface="Prompt" panose="020B0604020202020204" charset="-34"/>
              <a:cs typeface="Prompt" panose="020B0604020202020204" charset="-34"/>
            </a:endParaRPr>
          </a:p>
          <a:p>
            <a:r>
              <a:rPr lang="en-GB" sz="1800" b="0" i="0" u="none" strike="noStrike" baseline="0" dirty="0">
                <a:solidFill>
                  <a:srgbClr val="000000"/>
                </a:solidFill>
                <a:latin typeface="Prompt" panose="020B0604020202020204" charset="-34"/>
                <a:cs typeface="Prompt" panose="020B0604020202020204" charset="-34"/>
              </a:rPr>
              <a:t>• </a:t>
            </a:r>
            <a:r>
              <a:rPr lang="en-GB" sz="1600" b="1" i="0" u="none" strike="noStrike" baseline="0" dirty="0">
                <a:solidFill>
                  <a:srgbClr val="000000"/>
                </a:solidFill>
                <a:latin typeface="Prompt" panose="020B0604020202020204" charset="-34"/>
                <a:cs typeface="Prompt" panose="020B0604020202020204" charset="-34"/>
              </a:rPr>
              <a:t>an increased knowledge of key issues and their complexities around the SDGs. </a:t>
            </a:r>
          </a:p>
          <a:p>
            <a:r>
              <a:rPr lang="en-GB" sz="1600" b="0" i="0" u="none" strike="noStrike" baseline="0" dirty="0">
                <a:solidFill>
                  <a:srgbClr val="000000"/>
                </a:solidFill>
                <a:latin typeface="Prompt" panose="020B0604020202020204" charset="-34"/>
                <a:cs typeface="Prompt" panose="020B0604020202020204" charset="-34"/>
              </a:rPr>
              <a:t>Pupils will be helped to reflect and evaluate all aspects of these important issues and start to consider their own views and behaviour and how this should and can be modified to affect positive change.</a:t>
            </a:r>
          </a:p>
          <a:p>
            <a:endParaRPr lang="en-GB" sz="1800" b="0" i="0" u="none" strike="noStrike" baseline="0" dirty="0">
              <a:solidFill>
                <a:srgbClr val="000000"/>
              </a:solidFill>
              <a:latin typeface="Prompt" panose="020B0604020202020204" charset="-34"/>
              <a:cs typeface="Prompt" panose="020B0604020202020204" charset="-34"/>
            </a:endParaRPr>
          </a:p>
          <a:p>
            <a:r>
              <a:rPr lang="en-GB" sz="1800" b="0" i="0" u="none" strike="noStrike" baseline="0" dirty="0">
                <a:solidFill>
                  <a:srgbClr val="000000"/>
                </a:solidFill>
                <a:latin typeface="Prompt" panose="020B0604020202020204" charset="-34"/>
                <a:cs typeface="Prompt" panose="020B0604020202020204" charset="-34"/>
              </a:rPr>
              <a:t>• </a:t>
            </a:r>
            <a:r>
              <a:rPr lang="en-GB" sz="1600" b="1" i="0" u="none" strike="noStrike" baseline="0" dirty="0">
                <a:solidFill>
                  <a:srgbClr val="000000"/>
                </a:solidFill>
                <a:latin typeface="Prompt" panose="020B0604020202020204" charset="-34"/>
                <a:cs typeface="Prompt" panose="020B0604020202020204" charset="-34"/>
              </a:rPr>
              <a:t>to be helped to apply their knowledge and understanding into different aspects of their lives that link to the SDGs </a:t>
            </a:r>
          </a:p>
          <a:p>
            <a:r>
              <a:rPr lang="en-GB" sz="1600" b="0" i="0" u="none" strike="noStrike" baseline="0" dirty="0" err="1">
                <a:solidFill>
                  <a:srgbClr val="000000"/>
                </a:solidFill>
                <a:latin typeface="Prompt" panose="020B0604020202020204" charset="-34"/>
                <a:cs typeface="Prompt" panose="020B0604020202020204" charset="-34"/>
              </a:rPr>
              <a:t>eg.</a:t>
            </a:r>
            <a:r>
              <a:rPr lang="en-GB" sz="1600" b="0" i="0" u="none" strike="noStrike" baseline="0" dirty="0">
                <a:solidFill>
                  <a:srgbClr val="000000"/>
                </a:solidFill>
                <a:latin typeface="Prompt" panose="020B0604020202020204" charset="-34"/>
                <a:cs typeface="Prompt" panose="020B0604020202020204" charset="-34"/>
              </a:rPr>
              <a:t> personal decisions around transport, consumption, energy use, aspiration and equality.</a:t>
            </a:r>
          </a:p>
          <a:p>
            <a:endParaRPr lang="en-GB" sz="1600" b="1" i="0" u="none" strike="noStrike" baseline="0" dirty="0">
              <a:solidFill>
                <a:srgbClr val="000000"/>
              </a:solidFill>
              <a:latin typeface="Prompt" panose="020B0604020202020204" charset="-34"/>
              <a:cs typeface="Prompt" panose="020B0604020202020204" charset="-34"/>
            </a:endParaRPr>
          </a:p>
          <a:p>
            <a:r>
              <a:rPr lang="en-GB" sz="1600" b="1" i="0" u="none" strike="noStrike" baseline="0" dirty="0">
                <a:solidFill>
                  <a:srgbClr val="000000"/>
                </a:solidFill>
                <a:latin typeface="Prompt" panose="020B0604020202020204" charset="-34"/>
                <a:cs typeface="Prompt" panose="020B0604020202020204" charset="-34"/>
              </a:rPr>
              <a:t>• to have the opportunities to  consider their behaviours and become ‘change agents’ and influence the values and actions of others. </a:t>
            </a:r>
          </a:p>
          <a:p>
            <a:r>
              <a:rPr lang="en-GB" sz="1600" b="0" i="0" u="none" strike="noStrike" baseline="0" dirty="0">
                <a:solidFill>
                  <a:srgbClr val="000000"/>
                </a:solidFill>
                <a:latin typeface="Prompt" panose="020B0604020202020204" charset="-34"/>
                <a:cs typeface="Prompt" panose="020B0604020202020204" charset="-34"/>
              </a:rPr>
              <a:t>This could be in a school setting or in the wider community. </a:t>
            </a:r>
          </a:p>
          <a:p>
            <a:endParaRPr lang="en-GB" sz="1600" b="0" i="0" u="none" strike="noStrike" baseline="0" dirty="0">
              <a:solidFill>
                <a:srgbClr val="000000"/>
              </a:solidFill>
              <a:latin typeface="Prompt" panose="020B0604020202020204" charset="-34"/>
              <a:cs typeface="Prompt" panose="020B0604020202020204" charset="-34"/>
            </a:endParaRPr>
          </a:p>
          <a:p>
            <a:endParaRPr lang="en-GB" sz="1600" b="1" i="0" u="none" strike="noStrike" baseline="0" dirty="0">
              <a:solidFill>
                <a:srgbClr val="000000"/>
              </a:solidFill>
              <a:latin typeface="Prompt" panose="020B0604020202020204" charset="-34"/>
              <a:cs typeface="Prompt" panose="020B0604020202020204" charset="-34"/>
            </a:endParaRPr>
          </a:p>
          <a:p>
            <a:r>
              <a:rPr lang="en-GB" sz="1600" b="1" i="0" u="none" strike="noStrike" baseline="0" dirty="0">
                <a:solidFill>
                  <a:srgbClr val="000000"/>
                </a:solidFill>
                <a:latin typeface="Prompt" panose="020B0604020202020204" charset="-34"/>
                <a:cs typeface="Prompt" panose="020B0604020202020204" charset="-34"/>
              </a:rPr>
              <a:t>Becoming an active global citizen</a:t>
            </a:r>
          </a:p>
          <a:p>
            <a:r>
              <a:rPr lang="en-GB" sz="1600" b="1" i="0" u="none" strike="noStrike" baseline="0" dirty="0">
                <a:solidFill>
                  <a:srgbClr val="000000"/>
                </a:solidFill>
                <a:latin typeface="Prompt" panose="020B0604020202020204" charset="-34"/>
                <a:cs typeface="Prompt" panose="020B0604020202020204" charset="-34"/>
              </a:rPr>
              <a:t>As a result of learning about these issues many pupils will start to develop ideas around action and awareness campaigns and spread messages to wider communities about how we all need to respond to particular challenges like climate change.</a:t>
            </a:r>
            <a:endParaRPr lang="en-GB" sz="1600" dirty="0">
              <a:latin typeface="Prompt" panose="020B0604020202020204" charset="-34"/>
              <a:cs typeface="Prompt" panose="020B0604020202020204" charset="-34"/>
            </a:endParaRPr>
          </a:p>
        </p:txBody>
      </p:sp>
      <p:pic>
        <p:nvPicPr>
          <p:cNvPr id="97" name="Google Shape;97;p6"/>
          <p:cNvPicPr preferRelativeResize="0"/>
          <p:nvPr/>
        </p:nvPicPr>
        <p:blipFill rotWithShape="1">
          <a:blip r:embed="rId3">
            <a:alphaModFix/>
          </a:blip>
          <a:srcRect l="62099" t="60745" r="-17235" b="-1110"/>
          <a:stretch/>
        </p:blipFill>
        <p:spPr>
          <a:xfrm>
            <a:off x="0" y="0"/>
            <a:ext cx="1171024" cy="898376"/>
          </a:xfrm>
          <a:prstGeom prst="rect">
            <a:avLst/>
          </a:prstGeom>
          <a:noFill/>
          <a:ln>
            <a:noFill/>
          </a:ln>
        </p:spPr>
      </p:pic>
      <p:pic>
        <p:nvPicPr>
          <p:cNvPr id="98" name="Google Shape;98;p6"/>
          <p:cNvPicPr preferRelativeResize="0"/>
          <p:nvPr/>
        </p:nvPicPr>
        <p:blipFill>
          <a:blip r:embed="rId4">
            <a:alphaModFix/>
          </a:blip>
          <a:stretch>
            <a:fillRect/>
          </a:stretch>
        </p:blipFill>
        <p:spPr>
          <a:xfrm>
            <a:off x="4937761" y="240037"/>
            <a:ext cx="2400300" cy="724050"/>
          </a:xfrm>
          <a:prstGeom prst="rect">
            <a:avLst/>
          </a:prstGeom>
          <a:noFill/>
          <a:ln>
            <a:noFill/>
          </a:ln>
        </p:spPr>
      </p:pic>
      <p:pic>
        <p:nvPicPr>
          <p:cNvPr id="107" name="Google Shape;107;p6"/>
          <p:cNvPicPr preferRelativeResize="0"/>
          <p:nvPr/>
        </p:nvPicPr>
        <p:blipFill>
          <a:blip r:embed="rId5">
            <a:alphaModFix/>
          </a:blip>
          <a:stretch>
            <a:fillRect/>
          </a:stretch>
        </p:blipFill>
        <p:spPr>
          <a:xfrm>
            <a:off x="728649" y="4743349"/>
            <a:ext cx="419626" cy="419626"/>
          </a:xfrm>
          <a:prstGeom prst="rect">
            <a:avLst/>
          </a:prstGeom>
          <a:noFill/>
          <a:ln>
            <a:noFill/>
          </a:ln>
        </p:spPr>
      </p:pic>
      <p:pic>
        <p:nvPicPr>
          <p:cNvPr id="108" name="Google Shape;108;p6"/>
          <p:cNvPicPr preferRelativeResize="0"/>
          <p:nvPr/>
        </p:nvPicPr>
        <p:blipFill>
          <a:blip r:embed="rId6">
            <a:alphaModFix/>
          </a:blip>
          <a:stretch>
            <a:fillRect/>
          </a:stretch>
        </p:blipFill>
        <p:spPr>
          <a:xfrm>
            <a:off x="702288" y="1201881"/>
            <a:ext cx="510450" cy="510425"/>
          </a:xfrm>
          <a:prstGeom prst="rect">
            <a:avLst/>
          </a:prstGeom>
          <a:noFill/>
          <a:ln>
            <a:noFill/>
          </a:ln>
        </p:spPr>
      </p:pic>
      <p:cxnSp>
        <p:nvCxnSpPr>
          <p:cNvPr id="109" name="Google Shape;109;p6"/>
          <p:cNvCxnSpPr/>
          <p:nvPr/>
        </p:nvCxnSpPr>
        <p:spPr>
          <a:xfrm>
            <a:off x="1049079" y="1185085"/>
            <a:ext cx="5461515" cy="0"/>
          </a:xfrm>
          <a:prstGeom prst="straightConnector1">
            <a:avLst/>
          </a:prstGeom>
          <a:noFill/>
          <a:ln w="19050" cap="flat" cmpd="sng">
            <a:solidFill>
              <a:srgbClr val="5BB22C"/>
            </a:solidFill>
            <a:prstDash val="solid"/>
            <a:round/>
            <a:headEnd type="none" w="med" len="med"/>
            <a:tailEnd type="none" w="med" len="med"/>
          </a:ln>
        </p:spPr>
      </p:cxnSp>
      <p:grpSp>
        <p:nvGrpSpPr>
          <p:cNvPr id="18" name="Google Shape;46;p5"/>
          <p:cNvGrpSpPr/>
          <p:nvPr/>
        </p:nvGrpSpPr>
        <p:grpSpPr>
          <a:xfrm>
            <a:off x="66099" y="1406085"/>
            <a:ext cx="7003872" cy="1179219"/>
            <a:chOff x="-59286" y="3346558"/>
            <a:chExt cx="2402891" cy="1553527"/>
          </a:xfrm>
        </p:grpSpPr>
        <p:sp>
          <p:nvSpPr>
            <p:cNvPr id="19" name="Google Shape;47;p5"/>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p5"/>
            <p:cNvSpPr txBox="1"/>
            <p:nvPr/>
          </p:nvSpPr>
          <p:spPr>
            <a:xfrm>
              <a:off x="728359" y="3375761"/>
              <a:ext cx="1559700" cy="110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b="1" dirty="0">
                <a:solidFill>
                  <a:srgbClr val="5BB22C"/>
                </a:solidFill>
                <a:latin typeface="Prompt"/>
                <a:ea typeface="Prompt"/>
                <a:cs typeface="Prompt"/>
                <a:sym typeface="Prompt"/>
              </a:endParaRPr>
            </a:p>
          </p:txBody>
        </p:sp>
        <p:grpSp>
          <p:nvGrpSpPr>
            <p:cNvPr id="21" name="Google Shape;49;p5"/>
            <p:cNvGrpSpPr/>
            <p:nvPr/>
          </p:nvGrpSpPr>
          <p:grpSpPr>
            <a:xfrm>
              <a:off x="-59286" y="3346558"/>
              <a:ext cx="750824" cy="1553527"/>
              <a:chOff x="3107764" y="3537569"/>
              <a:chExt cx="750824" cy="2033951"/>
            </a:xfrm>
          </p:grpSpPr>
          <p:sp>
            <p:nvSpPr>
              <p:cNvPr id="22" name="Google Shape;50;p5"/>
              <p:cNvSpPr/>
              <p:nvPr/>
            </p:nvSpPr>
            <p:spPr>
              <a:xfrm rot="2700000">
                <a:off x="3680821"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p5"/>
              <p:cNvSpPr/>
              <p:nvPr/>
            </p:nvSpPr>
            <p:spPr>
              <a:xfrm>
                <a:off x="3107764" y="3537554"/>
                <a:ext cx="620168" cy="2033954"/>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400" b="1" dirty="0">
                    <a:latin typeface="Prompt" panose="020B0604020202020204" charset="-34"/>
                    <a:cs typeface="Prompt" panose="020B0604020202020204" charset="-34"/>
                  </a:rPr>
                  <a:t>Step Two </a:t>
                </a:r>
                <a:endParaRPr sz="2400" b="1" dirty="0">
                  <a:latin typeface="Prompt" panose="020B0604020202020204" charset="-34"/>
                  <a:cs typeface="Prompt" panose="020B0604020202020204" charset="-34"/>
                </a:endParaRPr>
              </a:p>
            </p:txBody>
          </p:sp>
        </p:grpSp>
      </p:grpSp>
      <p:sp>
        <p:nvSpPr>
          <p:cNvPr id="2" name="Rectángulo 1">
            <a:extLst>
              <a:ext uri="{FF2B5EF4-FFF2-40B4-BE49-F238E27FC236}">
                <a16:creationId xmlns:a16="http://schemas.microsoft.com/office/drawing/2014/main" id="{FEC6A318-6051-4E5B-8DD1-6534354E16C9}"/>
              </a:ext>
            </a:extLst>
          </p:cNvPr>
          <p:cNvSpPr/>
          <p:nvPr/>
        </p:nvSpPr>
        <p:spPr>
          <a:xfrm>
            <a:off x="681263" y="325059"/>
            <a:ext cx="1434372" cy="456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TextBox 25">
            <a:extLst>
              <a:ext uri="{FF2B5EF4-FFF2-40B4-BE49-F238E27FC236}">
                <a16:creationId xmlns:a16="http://schemas.microsoft.com/office/drawing/2014/main" id="{166B7CEA-E2A0-4881-94ED-E8380020F8E0}"/>
              </a:ext>
            </a:extLst>
          </p:cNvPr>
          <p:cNvSpPr txBox="1"/>
          <p:nvPr/>
        </p:nvSpPr>
        <p:spPr>
          <a:xfrm>
            <a:off x="2470387" y="1445849"/>
            <a:ext cx="4386999" cy="523220"/>
          </a:xfrm>
          <a:prstGeom prst="rect">
            <a:avLst/>
          </a:prstGeom>
          <a:noFill/>
        </p:spPr>
        <p:txBody>
          <a:bodyPr wrap="square">
            <a:spAutoFit/>
          </a:bodyPr>
          <a:lstStyle/>
          <a:p>
            <a:r>
              <a:rPr lang="en-GB" sz="2800" b="1" i="0" u="none" strike="noStrike" baseline="0" dirty="0">
                <a:solidFill>
                  <a:srgbClr val="000000"/>
                </a:solidFill>
                <a:latin typeface="Prompt Black"/>
              </a:rPr>
              <a:t>Objectives of the project</a:t>
            </a:r>
            <a:r>
              <a:rPr lang="en-GB" sz="1400" b="1" i="0" u="none" strike="noStrike" baseline="0" dirty="0">
                <a:solidFill>
                  <a:srgbClr val="000000"/>
                </a:solidFill>
                <a:latin typeface="Prompt Black"/>
              </a:rPr>
              <a:t>.</a:t>
            </a:r>
            <a:endParaRPr lang="en-GB" sz="1400" b="0" i="0" u="none" strike="noStrike" baseline="0" dirty="0">
              <a:solidFill>
                <a:srgbClr val="000000"/>
              </a:solidFill>
              <a:latin typeface="Prompt Black"/>
            </a:endParaRPr>
          </a:p>
        </p:txBody>
      </p:sp>
    </p:spTree>
    <p:extLst>
      <p:ext uri="{BB962C8B-B14F-4D97-AF65-F5344CB8AC3E}">
        <p14:creationId xmlns:p14="http://schemas.microsoft.com/office/powerpoint/2010/main" val="3345981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126035" y="2609391"/>
            <a:ext cx="7307603" cy="646331"/>
          </a:xfrm>
          <a:prstGeom prst="rect">
            <a:avLst/>
          </a:prstGeom>
          <a:noFill/>
          <a:ln w="31750">
            <a:solidFill>
              <a:schemeClr val="tx1"/>
            </a:solidFill>
          </a:ln>
        </p:spPr>
        <p:txBody>
          <a:bodyPr wrap="square" rtlCol="0">
            <a:spAutoFit/>
          </a:bodyPr>
          <a:lstStyle/>
          <a:p>
            <a:pPr algn="l"/>
            <a:r>
              <a:rPr lang="en-US" sz="1800" b="1" dirty="0">
                <a:solidFill>
                  <a:schemeClr val="tx1"/>
                </a:solidFill>
                <a:latin typeface="Prompt Black"/>
                <a:cs typeface="Calibri" panose="020F0502020204030204" pitchFamily="34" charset="0"/>
              </a:rPr>
              <a:t>Preparing young people for the challenges of  an increasingly globalized, complex and rapidly changing world .</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209016" y="10047683"/>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209016" y="1026440"/>
            <a:ext cx="7140996" cy="6255913"/>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104074" y="962364"/>
            <a:ext cx="4782753" cy="1200329"/>
          </a:xfrm>
          <a:prstGeom prst="rect">
            <a:avLst/>
          </a:prstGeom>
          <a:noFill/>
        </p:spPr>
        <p:txBody>
          <a:bodyPr wrap="square">
            <a:spAutoFit/>
          </a:bodyPr>
          <a:lstStyle/>
          <a:p>
            <a:pPr algn="ctr"/>
            <a:r>
              <a:rPr lang="en-US" sz="2400" b="1" dirty="0">
                <a:solidFill>
                  <a:schemeClr val="tx1"/>
                </a:solidFill>
                <a:latin typeface="Prompt Black"/>
              </a:rPr>
              <a:t>Getting Started </a:t>
            </a:r>
          </a:p>
          <a:p>
            <a:pPr algn="ctr"/>
            <a:r>
              <a:rPr lang="en-US" sz="2400" b="1" dirty="0">
                <a:solidFill>
                  <a:schemeClr val="tx1"/>
                </a:solidFill>
                <a:latin typeface="Prompt Black"/>
              </a:rPr>
              <a:t>Global learning can increase critical thinking and motivate your pupils  </a:t>
            </a:r>
          </a:p>
        </p:txBody>
      </p:sp>
      <p:sp>
        <p:nvSpPr>
          <p:cNvPr id="21" name="TextBox 20">
            <a:extLst>
              <a:ext uri="{FF2B5EF4-FFF2-40B4-BE49-F238E27FC236}">
                <a16:creationId xmlns:a16="http://schemas.microsoft.com/office/drawing/2014/main" id="{DED5A600-A66B-474B-AE86-E77D5010C2EB}"/>
              </a:ext>
            </a:extLst>
          </p:cNvPr>
          <p:cNvSpPr txBox="1"/>
          <p:nvPr/>
        </p:nvSpPr>
        <p:spPr>
          <a:xfrm>
            <a:off x="209016" y="3367249"/>
            <a:ext cx="7025260" cy="4462760"/>
          </a:xfrm>
          <a:prstGeom prst="rect">
            <a:avLst/>
          </a:prstGeom>
          <a:solidFill>
            <a:srgbClr val="CCFF99"/>
          </a:solidFill>
        </p:spPr>
        <p:txBody>
          <a:bodyPr wrap="square">
            <a:spAutoFit/>
          </a:bodyPr>
          <a:lstStyle/>
          <a:p>
            <a:pPr algn="l"/>
            <a:r>
              <a:rPr lang="en-GB" b="1" dirty="0">
                <a:solidFill>
                  <a:schemeClr val="tx1"/>
                </a:solidFill>
                <a:latin typeface="Prompt" panose="020B0604020202020204" charset="-34"/>
                <a:cs typeface="Prompt" panose="020B0604020202020204" charset="-34"/>
              </a:rPr>
              <a:t>Global learning is an approach that enables young people to start to think about global issues through recognising the importance of linking peoples lives throughout the world. It encourages critical examination of global issues and awareness of the impact that individual's can have on these. </a:t>
            </a:r>
          </a:p>
          <a:p>
            <a:pPr algn="l"/>
            <a:endParaRPr lang="en-GB" b="1" dirty="0">
              <a:solidFill>
                <a:schemeClr val="tx1"/>
              </a:solidFill>
              <a:latin typeface="Prompt" panose="020B0604020202020204" charset="-34"/>
              <a:cs typeface="Prompt" panose="020B0604020202020204" charset="-34"/>
            </a:endParaRPr>
          </a:p>
          <a:p>
            <a:r>
              <a:rPr lang="en-GB" b="0" i="0" dirty="0">
                <a:solidFill>
                  <a:srgbClr val="333333"/>
                </a:solidFill>
                <a:effectLst/>
                <a:latin typeface="Prompt" panose="020B0604020202020204" charset="-34"/>
                <a:cs typeface="Prompt" panose="020B0604020202020204" charset="-34"/>
              </a:rPr>
              <a:t>Global learning is essentially education for a fair and sustainable world. In other words, a world free of poverty where all human beings are treated with respect and dignity and where individuals, communities, businesses and countries behave in a way that meets the needs of the present without compromising the needs of future generations. </a:t>
            </a:r>
            <a:r>
              <a:rPr lang="en-GB" b="0" i="0" dirty="0">
                <a:solidFill>
                  <a:schemeClr val="tx1"/>
                </a:solidFill>
                <a:effectLst/>
                <a:latin typeface="Prompt" panose="020B0604020202020204" charset="-34"/>
                <a:cs typeface="Prompt" panose="020B0604020202020204" charset="-34"/>
              </a:rPr>
              <a:t>Key </a:t>
            </a:r>
            <a:r>
              <a:rPr lang="en-GB" b="0" i="0" u="none" strike="noStrike" dirty="0">
                <a:solidFill>
                  <a:schemeClr val="tx1"/>
                </a:solidFill>
                <a:effectLst/>
                <a:latin typeface="Prompt" panose="020B0604020202020204" charset="-34"/>
                <a:cs typeface="Prompt" panose="020B0604020202020204" charset="-34"/>
                <a:hlinkClick r:id="rId4">
                  <a:extLst>
                    <a:ext uri="{A12FA001-AC4F-418D-AE19-62706E023703}">
                      <ahyp:hlinkClr xmlns:ahyp="http://schemas.microsoft.com/office/drawing/2018/hyperlinkcolor" val="tx"/>
                    </a:ext>
                  </a:extLst>
                </a:hlinkClick>
              </a:rPr>
              <a:t>global learning concepts</a:t>
            </a:r>
            <a:r>
              <a:rPr lang="en-GB" b="0" i="0" dirty="0">
                <a:solidFill>
                  <a:schemeClr val="tx1"/>
                </a:solidFill>
                <a:effectLst/>
                <a:latin typeface="Prompt" panose="020B0604020202020204" charset="-34"/>
                <a:cs typeface="Prompt" panose="020B0604020202020204" charset="-34"/>
              </a:rPr>
              <a:t> include poverty, global inequality, social justice, sustainable development , global citizenship, interdependence, conflict resolution, diversity , values and perceptions and human rights </a:t>
            </a:r>
          </a:p>
          <a:p>
            <a:pPr algn="l"/>
            <a:endParaRPr lang="en-GB" b="1" dirty="0">
              <a:solidFill>
                <a:schemeClr val="tx1"/>
              </a:solidFill>
              <a:latin typeface="Prompt" panose="020B0604020202020204" charset="-34"/>
              <a:cs typeface="Prompt" panose="020B0604020202020204" charset="-34"/>
            </a:endParaRPr>
          </a:p>
          <a:p>
            <a:pPr algn="l"/>
            <a:endParaRPr lang="en-GB" b="1" dirty="0">
              <a:solidFill>
                <a:schemeClr val="tx1"/>
              </a:solidFill>
              <a:latin typeface="Prompt" panose="020B0604020202020204" charset="-34"/>
              <a:cs typeface="Prompt" panose="020B0604020202020204" charset="-34"/>
            </a:endParaRPr>
          </a:p>
          <a:p>
            <a:pPr algn="l"/>
            <a:r>
              <a:rPr lang="en-GB" b="1" dirty="0">
                <a:solidFill>
                  <a:schemeClr val="tx1"/>
                </a:solidFill>
                <a:latin typeface="Prompt" panose="020B0604020202020204" charset="-34"/>
                <a:cs typeface="Prompt" panose="020B0604020202020204" charset="-34"/>
              </a:rPr>
              <a:t>Sustainable development is about creating a positive future, </a:t>
            </a:r>
            <a:r>
              <a:rPr lang="en-GB" b="0" i="0" dirty="0">
                <a:solidFill>
                  <a:schemeClr val="tx1"/>
                </a:solidFill>
                <a:effectLst/>
                <a:latin typeface="Prompt" panose="020B0604020202020204" charset="-34"/>
                <a:cs typeface="Prompt" panose="020B0604020202020204" charset="-34"/>
              </a:rPr>
              <a:t>considering the interdependence of social, economic, environmental, and political aspects of our world.  It helps us address major global challenges facing the world today, such as  climate change</a:t>
            </a:r>
            <a:endParaRPr lang="en-GB" b="1" dirty="0">
              <a:solidFill>
                <a:schemeClr val="tx1"/>
              </a:solidFill>
              <a:latin typeface="Prompt" panose="020B0604020202020204" charset="-34"/>
              <a:cs typeface="Prompt" panose="020B0604020202020204" charset="-34"/>
            </a:endParaRPr>
          </a:p>
          <a:p>
            <a:pPr algn="l"/>
            <a:endParaRPr lang="en-GB" sz="1800" b="1" dirty="0">
              <a:solidFill>
                <a:schemeClr val="tx1"/>
              </a:solidFill>
              <a:latin typeface="Promp black"/>
            </a:endParaRPr>
          </a:p>
        </p:txBody>
      </p:sp>
      <p:sp>
        <p:nvSpPr>
          <p:cNvPr id="24" name="TextBox 23">
            <a:extLst>
              <a:ext uri="{FF2B5EF4-FFF2-40B4-BE49-F238E27FC236}">
                <a16:creationId xmlns:a16="http://schemas.microsoft.com/office/drawing/2014/main" id="{FE95951D-DD38-4994-8915-0C5542BD1B5B}"/>
              </a:ext>
            </a:extLst>
          </p:cNvPr>
          <p:cNvSpPr txBox="1"/>
          <p:nvPr/>
        </p:nvSpPr>
        <p:spPr>
          <a:xfrm>
            <a:off x="209016" y="8081745"/>
            <a:ext cx="7140996" cy="1754326"/>
          </a:xfrm>
          <a:prstGeom prst="rect">
            <a:avLst/>
          </a:prstGeom>
          <a:solidFill>
            <a:schemeClr val="bg1"/>
          </a:solidFill>
          <a:ln w="31750">
            <a:solidFill>
              <a:schemeClr val="tx1"/>
            </a:solidFill>
          </a:ln>
        </p:spPr>
        <p:txBody>
          <a:bodyPr wrap="square">
            <a:spAutoFit/>
          </a:bodyPr>
          <a:lstStyle/>
          <a:p>
            <a:pPr algn="l"/>
            <a:r>
              <a:rPr lang="en-GB" sz="1800" b="1" dirty="0">
                <a:solidFill>
                  <a:schemeClr val="tx1"/>
                </a:solidFill>
                <a:latin typeface="Prompt" panose="020B0604020202020204" charset="-34"/>
                <a:cs typeface="Prompt" panose="020B0604020202020204" charset="-34"/>
              </a:rPr>
              <a:t>What do we need to think about?  </a:t>
            </a:r>
            <a:r>
              <a:rPr lang="en-GB" sz="1800" b="1" i="1" dirty="0">
                <a:solidFill>
                  <a:schemeClr val="bg1"/>
                </a:solidFill>
                <a:latin typeface="Prompt" panose="020B0604020202020204" charset="-34"/>
                <a:cs typeface="Prompt" panose="020B0604020202020204" charset="-34"/>
              </a:rPr>
              <a:t>Questions to consider:</a:t>
            </a:r>
          </a:p>
          <a:p>
            <a:pPr marL="285750" indent="-285750" algn="l">
              <a:buFont typeface="Wingdings" panose="05000000000000000000" pitchFamily="2" charset="2"/>
              <a:buChar char="v"/>
            </a:pPr>
            <a:r>
              <a:rPr lang="en-GB" sz="1800" i="0" dirty="0">
                <a:solidFill>
                  <a:schemeClr val="tx1"/>
                </a:solidFill>
                <a:effectLst/>
                <a:latin typeface="Prompt" panose="020B0604020202020204" charset="-34"/>
                <a:cs typeface="Prompt" panose="020B0604020202020204" charset="-34"/>
              </a:rPr>
              <a:t>What opportunities are there for young people to engage with these issues?  </a:t>
            </a:r>
          </a:p>
          <a:p>
            <a:pPr marL="285750" indent="-285750" algn="l">
              <a:buFont typeface="Wingdings" panose="05000000000000000000" pitchFamily="2" charset="2"/>
              <a:buChar char="v"/>
            </a:pPr>
            <a:r>
              <a:rPr lang="en-GB" sz="1800" i="0" dirty="0">
                <a:solidFill>
                  <a:schemeClr val="tx1"/>
                </a:solidFill>
                <a:effectLst/>
                <a:latin typeface="Prompt" panose="020B0604020202020204" charset="-34"/>
                <a:cs typeface="Prompt" panose="020B0604020202020204" charset="-34"/>
              </a:rPr>
              <a:t>How can teachers provide spaces for meaningful engagement? </a:t>
            </a:r>
          </a:p>
          <a:p>
            <a:pPr marL="285750" indent="-285750" algn="l">
              <a:buFont typeface="Wingdings" panose="05000000000000000000" pitchFamily="2" charset="2"/>
              <a:buChar char="v"/>
            </a:pPr>
            <a:r>
              <a:rPr lang="en-GB" sz="1800" i="0" dirty="0">
                <a:solidFill>
                  <a:schemeClr val="tx1"/>
                </a:solidFill>
                <a:effectLst/>
                <a:latin typeface="Prompt" panose="020B0604020202020204" charset="-34"/>
                <a:cs typeface="Prompt" panose="020B0604020202020204" charset="-34"/>
              </a:rPr>
              <a:t>And how can we avoid feeling overwhelmed?</a:t>
            </a:r>
            <a:endParaRPr lang="en-GB" sz="1800" i="1" dirty="0">
              <a:solidFill>
                <a:schemeClr val="tx1"/>
              </a:solidFill>
              <a:latin typeface="Prompt" panose="020B0604020202020204" charset="-34"/>
              <a:cs typeface="Prompt" panose="020B0604020202020204" charset="-34"/>
            </a:endParaRPr>
          </a:p>
        </p:txBody>
      </p:sp>
      <p:sp>
        <p:nvSpPr>
          <p:cNvPr id="25" name="TextBox 24">
            <a:extLst>
              <a:ext uri="{FF2B5EF4-FFF2-40B4-BE49-F238E27FC236}">
                <a16:creationId xmlns:a16="http://schemas.microsoft.com/office/drawing/2014/main" id="{04A8A0E9-9DD0-4C78-B428-984B3632CC3C}"/>
              </a:ext>
            </a:extLst>
          </p:cNvPr>
          <p:cNvSpPr txBox="1"/>
          <p:nvPr/>
        </p:nvSpPr>
        <p:spPr>
          <a:xfrm>
            <a:off x="571500" y="1469665"/>
            <a:ext cx="928506" cy="830997"/>
          </a:xfrm>
          <a:prstGeom prst="rect">
            <a:avLst/>
          </a:prstGeom>
          <a:noFill/>
        </p:spPr>
        <p:txBody>
          <a:bodyPr wrap="square">
            <a:spAutoFit/>
          </a:bodyPr>
          <a:lstStyle/>
          <a:p>
            <a:pPr algn="ctr"/>
            <a:r>
              <a:rPr lang="en-US" sz="2400" b="1" dirty="0">
                <a:solidFill>
                  <a:schemeClr val="tx1"/>
                </a:solidFill>
                <a:latin typeface="Prompt Black"/>
              </a:rPr>
              <a:t>Step 2</a:t>
            </a:r>
          </a:p>
        </p:txBody>
      </p:sp>
    </p:spTree>
    <p:extLst>
      <p:ext uri="{BB962C8B-B14F-4D97-AF65-F5344CB8AC3E}">
        <p14:creationId xmlns:p14="http://schemas.microsoft.com/office/powerpoint/2010/main" val="1287968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249D15C-0F0F-FD41-96EE-15E4E622B552}"/>
              </a:ext>
            </a:extLst>
          </p:cNvPr>
          <p:cNvSpPr txBox="1"/>
          <p:nvPr/>
        </p:nvSpPr>
        <p:spPr>
          <a:xfrm>
            <a:off x="1218974" y="1743861"/>
            <a:ext cx="6283822" cy="1065163"/>
          </a:xfrm>
          <a:prstGeom prst="rect">
            <a:avLst/>
          </a:prstGeom>
          <a:noFill/>
        </p:spPr>
        <p:txBody>
          <a:bodyPr wrap="square" rtlCol="0">
            <a:spAutoFit/>
          </a:bodyPr>
          <a:lstStyle/>
          <a:p>
            <a:pPr algn="ctr"/>
            <a:r>
              <a:rPr lang="en-US" sz="3161" b="1" dirty="0">
                <a:solidFill>
                  <a:schemeClr val="bg1"/>
                </a:solidFill>
                <a:latin typeface="Rockwell" panose="02060603020205020403" pitchFamily="18" charset="77"/>
              </a:rPr>
              <a:t>An introduction to global learning </a:t>
            </a:r>
          </a:p>
        </p:txBody>
      </p:sp>
      <p:sp>
        <p:nvSpPr>
          <p:cNvPr id="36" name="TextBox 35">
            <a:extLst>
              <a:ext uri="{FF2B5EF4-FFF2-40B4-BE49-F238E27FC236}">
                <a16:creationId xmlns:a16="http://schemas.microsoft.com/office/drawing/2014/main" id="{44F732F9-C01B-5D4A-A5C4-3B61B8F39FB2}"/>
              </a:ext>
            </a:extLst>
          </p:cNvPr>
          <p:cNvSpPr txBox="1"/>
          <p:nvPr/>
        </p:nvSpPr>
        <p:spPr>
          <a:xfrm>
            <a:off x="441694" y="10129361"/>
            <a:ext cx="6676287" cy="254557"/>
          </a:xfrm>
          <a:prstGeom prst="rect">
            <a:avLst/>
          </a:prstGeom>
          <a:noFill/>
        </p:spPr>
        <p:txBody>
          <a:bodyPr wrap="square" rtlCol="0">
            <a:spAutoFit/>
          </a:bodyPr>
          <a:lstStyle/>
          <a:p>
            <a:pPr algn="ctr"/>
            <a:r>
              <a:rPr lang="en-US" sz="1054" dirty="0"/>
              <a:t>.</a:t>
            </a:r>
          </a:p>
        </p:txBody>
      </p:sp>
      <p:sp>
        <p:nvSpPr>
          <p:cNvPr id="37" name="TextBox 36">
            <a:extLst>
              <a:ext uri="{FF2B5EF4-FFF2-40B4-BE49-F238E27FC236}">
                <a16:creationId xmlns:a16="http://schemas.microsoft.com/office/drawing/2014/main" id="{D2D03209-480C-B344-BF7F-4D69E3211382}"/>
              </a:ext>
            </a:extLst>
          </p:cNvPr>
          <p:cNvSpPr txBox="1"/>
          <p:nvPr/>
        </p:nvSpPr>
        <p:spPr>
          <a:xfrm>
            <a:off x="637926" y="3257658"/>
            <a:ext cx="6283822" cy="286873"/>
          </a:xfrm>
          <a:prstGeom prst="rect">
            <a:avLst/>
          </a:prstGeom>
          <a:noFill/>
        </p:spPr>
        <p:txBody>
          <a:bodyPr wrap="square" rtlCol="0">
            <a:spAutoFit/>
          </a:bodyPr>
          <a:lstStyle/>
          <a:p>
            <a:pPr algn="ctr"/>
            <a:r>
              <a:rPr lang="en-US" sz="1264" b="1" dirty="0">
                <a:solidFill>
                  <a:schemeClr val="bg1"/>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8E5F1B0-C95D-DA48-8EEB-42FA9CD288F7}"/>
              </a:ext>
            </a:extLst>
          </p:cNvPr>
          <p:cNvPicPr>
            <a:picLocks noChangeAspect="1"/>
          </p:cNvPicPr>
          <p:nvPr/>
        </p:nvPicPr>
        <p:blipFill rotWithShape="1">
          <a:blip r:embed="rId2"/>
          <a:srcRect l="3369" t="13159" r="3631" b="13153"/>
          <a:stretch/>
        </p:blipFill>
        <p:spPr>
          <a:xfrm>
            <a:off x="394014" y="143818"/>
            <a:ext cx="1775968" cy="597322"/>
          </a:xfrm>
          <a:prstGeom prst="rect">
            <a:avLst/>
          </a:prstGeom>
        </p:spPr>
      </p:pic>
      <p:pic>
        <p:nvPicPr>
          <p:cNvPr id="29" name="Picture 28">
            <a:extLst>
              <a:ext uri="{FF2B5EF4-FFF2-40B4-BE49-F238E27FC236}">
                <a16:creationId xmlns:a16="http://schemas.microsoft.com/office/drawing/2014/main" id="{D62731FC-BD51-BE42-8715-DE03934F68A7}"/>
              </a:ext>
            </a:extLst>
          </p:cNvPr>
          <p:cNvPicPr>
            <a:picLocks noChangeAspect="1"/>
          </p:cNvPicPr>
          <p:nvPr/>
        </p:nvPicPr>
        <p:blipFill rotWithShape="1">
          <a:blip r:embed="rId3"/>
          <a:srcRect l="15907" t="-1356" r="16705" b="8062"/>
          <a:stretch/>
        </p:blipFill>
        <p:spPr>
          <a:xfrm>
            <a:off x="209017" y="834475"/>
            <a:ext cx="7141642" cy="124623"/>
          </a:xfrm>
          <a:prstGeom prst="rect">
            <a:avLst/>
          </a:prstGeom>
        </p:spPr>
      </p:pic>
      <p:pic>
        <p:nvPicPr>
          <p:cNvPr id="30" name="Picture 29">
            <a:extLst>
              <a:ext uri="{FF2B5EF4-FFF2-40B4-BE49-F238E27FC236}">
                <a16:creationId xmlns:a16="http://schemas.microsoft.com/office/drawing/2014/main" id="{B181BC27-CA83-314B-9069-340D29BF7A7E}"/>
              </a:ext>
            </a:extLst>
          </p:cNvPr>
          <p:cNvPicPr>
            <a:picLocks noChangeAspect="1"/>
          </p:cNvPicPr>
          <p:nvPr/>
        </p:nvPicPr>
        <p:blipFill rotWithShape="1">
          <a:blip r:embed="rId3"/>
          <a:srcRect l="15907" t="-1356" r="16705" b="8062"/>
          <a:stretch/>
        </p:blipFill>
        <p:spPr>
          <a:xfrm>
            <a:off x="166422" y="9754903"/>
            <a:ext cx="7141642" cy="124623"/>
          </a:xfrm>
          <a:prstGeom prst="rect">
            <a:avLst/>
          </a:prstGeom>
        </p:spPr>
      </p:pic>
      <p:grpSp>
        <p:nvGrpSpPr>
          <p:cNvPr id="15" name="Google Shape;63;p5">
            <a:extLst>
              <a:ext uri="{FF2B5EF4-FFF2-40B4-BE49-F238E27FC236}">
                <a16:creationId xmlns:a16="http://schemas.microsoft.com/office/drawing/2014/main" id="{1ED86D0E-C118-43C1-91E1-893DFAA121BE}"/>
              </a:ext>
            </a:extLst>
          </p:cNvPr>
          <p:cNvGrpSpPr/>
          <p:nvPr/>
        </p:nvGrpSpPr>
        <p:grpSpPr>
          <a:xfrm>
            <a:off x="167069" y="1118911"/>
            <a:ext cx="7140996" cy="5844088"/>
            <a:chOff x="0" y="3375806"/>
            <a:chExt cx="2343605" cy="4380154"/>
          </a:xfrm>
        </p:grpSpPr>
        <p:sp>
          <p:nvSpPr>
            <p:cNvPr id="16" name="Google Shape;64;p5">
              <a:extLst>
                <a:ext uri="{FF2B5EF4-FFF2-40B4-BE49-F238E27FC236}">
                  <a16:creationId xmlns:a16="http://schemas.microsoft.com/office/drawing/2014/main" id="{4B878793-6DD4-49C7-929C-EE9B364884F2}"/>
                </a:ext>
              </a:extLst>
            </p:cNvPr>
            <p:cNvSpPr/>
            <p:nvPr/>
          </p:nvSpPr>
          <p:spPr>
            <a:xfrm rot="5400000">
              <a:off x="889055" y="3024963"/>
              <a:ext cx="1103700" cy="1805400"/>
            </a:xfrm>
            <a:prstGeom prst="round2SameRect">
              <a:avLst>
                <a:gd name="adj1" fmla="val 5163"/>
                <a:gd name="adj2" fmla="val 0"/>
              </a:avLst>
            </a:prstGeom>
            <a:solidFill>
              <a:srgbClr val="5BB22C">
                <a:alpha val="15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65;p5">
              <a:extLst>
                <a:ext uri="{FF2B5EF4-FFF2-40B4-BE49-F238E27FC236}">
                  <a16:creationId xmlns:a16="http://schemas.microsoft.com/office/drawing/2014/main" id="{EDFB4302-1A4F-4FBF-AB45-83CACD93DFB6}"/>
                </a:ext>
              </a:extLst>
            </p:cNvPr>
            <p:cNvSpPr txBox="1"/>
            <p:nvPr/>
          </p:nvSpPr>
          <p:spPr>
            <a:xfrm>
              <a:off x="466542" y="6652260"/>
              <a:ext cx="1667700" cy="11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00" b="1" dirty="0">
                <a:solidFill>
                  <a:srgbClr val="5BB22C"/>
                </a:solidFill>
                <a:latin typeface="Prompt"/>
                <a:ea typeface="Prompt"/>
                <a:cs typeface="Prompt"/>
                <a:sym typeface="Prompt"/>
              </a:endParaRPr>
            </a:p>
          </p:txBody>
        </p:sp>
        <p:grpSp>
          <p:nvGrpSpPr>
            <p:cNvPr id="18" name="Google Shape;66;p5">
              <a:extLst>
                <a:ext uri="{FF2B5EF4-FFF2-40B4-BE49-F238E27FC236}">
                  <a16:creationId xmlns:a16="http://schemas.microsoft.com/office/drawing/2014/main" id="{A4BF0E4B-A76E-4C3D-A43D-446460C3F7D0}"/>
                </a:ext>
              </a:extLst>
            </p:cNvPr>
            <p:cNvGrpSpPr/>
            <p:nvPr/>
          </p:nvGrpSpPr>
          <p:grpSpPr>
            <a:xfrm>
              <a:off x="0" y="3375806"/>
              <a:ext cx="676113" cy="1103767"/>
              <a:chOff x="3167050" y="3575850"/>
              <a:chExt cx="676113" cy="1445100"/>
            </a:xfrm>
          </p:grpSpPr>
          <p:sp>
            <p:nvSpPr>
              <p:cNvPr id="19" name="Google Shape;67;p5">
                <a:extLst>
                  <a:ext uri="{FF2B5EF4-FFF2-40B4-BE49-F238E27FC236}">
                    <a16:creationId xmlns:a16="http://schemas.microsoft.com/office/drawing/2014/main" id="{FFA1D1C4-828B-41A5-ADFA-3E02E70669FE}"/>
                  </a:ext>
                </a:extLst>
              </p:cNvPr>
              <p:cNvSpPr/>
              <p:nvPr/>
            </p:nvSpPr>
            <p:spPr>
              <a:xfrm rot="2700000">
                <a:off x="3628579" y="4209517"/>
                <a:ext cx="177767" cy="177767"/>
              </a:xfrm>
              <a:prstGeom prst="rect">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p5">
                <a:extLst>
                  <a:ext uri="{FF2B5EF4-FFF2-40B4-BE49-F238E27FC236}">
                    <a16:creationId xmlns:a16="http://schemas.microsoft.com/office/drawing/2014/main" id="{6EF1F848-E012-4166-89ED-B9E4690FC507}"/>
                  </a:ext>
                </a:extLst>
              </p:cNvPr>
              <p:cNvSpPr/>
              <p:nvPr/>
            </p:nvSpPr>
            <p:spPr>
              <a:xfrm rot="-5400000">
                <a:off x="2722450" y="4020450"/>
                <a:ext cx="1445100" cy="555900"/>
              </a:xfrm>
              <a:prstGeom prst="round2SameRect">
                <a:avLst>
                  <a:gd name="adj1" fmla="val 16667"/>
                  <a:gd name="adj2" fmla="val 0"/>
                </a:avLst>
              </a:prstGeom>
              <a:solidFill>
                <a:srgbClr val="5BB2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TextBox 21">
            <a:extLst>
              <a:ext uri="{FF2B5EF4-FFF2-40B4-BE49-F238E27FC236}">
                <a16:creationId xmlns:a16="http://schemas.microsoft.com/office/drawing/2014/main" id="{A604BFF7-1868-4FCC-BE2B-9C439B063A9B}"/>
              </a:ext>
            </a:extLst>
          </p:cNvPr>
          <p:cNvSpPr txBox="1"/>
          <p:nvPr/>
        </p:nvSpPr>
        <p:spPr>
          <a:xfrm>
            <a:off x="2161781" y="1259472"/>
            <a:ext cx="5095601" cy="830997"/>
          </a:xfrm>
          <a:prstGeom prst="rect">
            <a:avLst/>
          </a:prstGeom>
          <a:noFill/>
        </p:spPr>
        <p:txBody>
          <a:bodyPr wrap="square">
            <a:spAutoFit/>
          </a:bodyPr>
          <a:lstStyle/>
          <a:p>
            <a:pPr algn="ctr"/>
            <a:r>
              <a:rPr lang="en-US" sz="2400" b="1" dirty="0">
                <a:solidFill>
                  <a:schemeClr val="tx1"/>
                </a:solidFill>
                <a:latin typeface="Prompt Black"/>
              </a:rPr>
              <a:t>Step 2-Making the case for global learning </a:t>
            </a:r>
          </a:p>
        </p:txBody>
      </p:sp>
      <p:sp>
        <p:nvSpPr>
          <p:cNvPr id="2" name="Rectangle 1">
            <a:extLst>
              <a:ext uri="{FF2B5EF4-FFF2-40B4-BE49-F238E27FC236}">
                <a16:creationId xmlns:a16="http://schemas.microsoft.com/office/drawing/2014/main" id="{FC3A0244-A301-4F6F-A053-E181CED1649F}"/>
              </a:ext>
            </a:extLst>
          </p:cNvPr>
          <p:cNvSpPr/>
          <p:nvPr/>
        </p:nvSpPr>
        <p:spPr>
          <a:xfrm>
            <a:off x="1169056" y="2698252"/>
            <a:ext cx="5501077" cy="914400"/>
          </a:xfrm>
          <a:prstGeom prst="rect">
            <a:avLst/>
          </a:prstGeom>
          <a:solidFill>
            <a:srgbClr val="5BB22C"/>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Rprompt black"/>
              </a:rPr>
              <a:t>How does global learning help young people? </a:t>
            </a:r>
          </a:p>
        </p:txBody>
      </p:sp>
      <p:sp>
        <p:nvSpPr>
          <p:cNvPr id="4" name="Rectangle: Rounded Corners 3">
            <a:extLst>
              <a:ext uri="{FF2B5EF4-FFF2-40B4-BE49-F238E27FC236}">
                <a16:creationId xmlns:a16="http://schemas.microsoft.com/office/drawing/2014/main" id="{5776DF00-9E7D-4595-87C2-754197C4B450}"/>
              </a:ext>
            </a:extLst>
          </p:cNvPr>
          <p:cNvSpPr/>
          <p:nvPr/>
        </p:nvSpPr>
        <p:spPr>
          <a:xfrm>
            <a:off x="342035" y="3920174"/>
            <a:ext cx="2493186" cy="914400"/>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Prompt Black"/>
              </a:rPr>
              <a:t>It  encourages the development of  critical thinking skills about world problems  </a:t>
            </a:r>
          </a:p>
        </p:txBody>
      </p:sp>
      <p:sp>
        <p:nvSpPr>
          <p:cNvPr id="24" name="Rectangle: Rounded Corners 23">
            <a:extLst>
              <a:ext uri="{FF2B5EF4-FFF2-40B4-BE49-F238E27FC236}">
                <a16:creationId xmlns:a16="http://schemas.microsoft.com/office/drawing/2014/main" id="{18AB6890-AE6C-4981-8426-1859FDFA2EFA}"/>
              </a:ext>
            </a:extLst>
          </p:cNvPr>
          <p:cNvSpPr/>
          <p:nvPr/>
        </p:nvSpPr>
        <p:spPr>
          <a:xfrm>
            <a:off x="84638" y="10041025"/>
            <a:ext cx="7141642" cy="254557"/>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808080"/>
              </a:solidFill>
              <a:effectLst/>
              <a:latin typeface="Open Sans"/>
            </a:endParaRPr>
          </a:p>
          <a:p>
            <a:pPr algn="ctr"/>
            <a:endParaRPr lang="en-GB" b="0" i="0" dirty="0">
              <a:solidFill>
                <a:srgbClr val="808080"/>
              </a:solidFill>
              <a:effectLst/>
              <a:latin typeface="Open Sans"/>
            </a:endParaRPr>
          </a:p>
          <a:p>
            <a:pPr algn="ctr"/>
            <a:endParaRPr lang="en-GB" sz="1000" b="0" i="0" dirty="0">
              <a:solidFill>
                <a:srgbClr val="808080"/>
              </a:solidFill>
              <a:effectLst/>
              <a:latin typeface="Open Sans"/>
            </a:endParaRPr>
          </a:p>
          <a:p>
            <a:pPr algn="ctr"/>
            <a:r>
              <a:rPr lang="en-GB" sz="1000" b="0" i="0" dirty="0">
                <a:solidFill>
                  <a:srgbClr val="808080"/>
                </a:solidFill>
                <a:effectLst/>
                <a:latin typeface="Open Sans"/>
              </a:rPr>
              <a:t>Think Global definition :https://think-global.org.uk/global-learning/theory-of-change</a:t>
            </a:r>
            <a:r>
              <a:rPr lang="en-GB" b="0" i="0" dirty="0">
                <a:solidFill>
                  <a:srgbClr val="808080"/>
                </a:solidFill>
                <a:effectLst/>
                <a:latin typeface="Open Sans"/>
              </a:rPr>
              <a:t>/</a:t>
            </a:r>
          </a:p>
          <a:p>
            <a:pPr algn="ctr"/>
            <a:endParaRPr lang="en-GB" b="0" i="0" dirty="0">
              <a:solidFill>
                <a:srgbClr val="808080"/>
              </a:solidFill>
              <a:effectLst/>
              <a:latin typeface="Open Sans"/>
            </a:endParaRPr>
          </a:p>
          <a:p>
            <a:pPr algn="ctr"/>
            <a:endParaRPr lang="en-GB" b="0" i="0" dirty="0">
              <a:solidFill>
                <a:srgbClr val="808080"/>
              </a:solidFill>
              <a:effectLst/>
              <a:latin typeface="Open Sans"/>
            </a:endParaRPr>
          </a:p>
          <a:p>
            <a:pPr algn="ctr"/>
            <a:r>
              <a:rPr lang="en-GB" b="0" i="0" dirty="0">
                <a:solidFill>
                  <a:srgbClr val="808080"/>
                </a:solidFill>
                <a:effectLst/>
                <a:latin typeface="Open Sans"/>
              </a:rPr>
              <a:t> </a:t>
            </a:r>
            <a:endParaRPr lang="en-GB" dirty="0"/>
          </a:p>
        </p:txBody>
      </p:sp>
      <p:sp>
        <p:nvSpPr>
          <p:cNvPr id="25" name="Rectangle: Rounded Corners 24">
            <a:extLst>
              <a:ext uri="{FF2B5EF4-FFF2-40B4-BE49-F238E27FC236}">
                <a16:creationId xmlns:a16="http://schemas.microsoft.com/office/drawing/2014/main" id="{7F0341F5-4678-44B5-B691-FAC1A206D4AC}"/>
              </a:ext>
            </a:extLst>
          </p:cNvPr>
          <p:cNvSpPr/>
          <p:nvPr/>
        </p:nvSpPr>
        <p:spPr>
          <a:xfrm>
            <a:off x="4473486" y="6247002"/>
            <a:ext cx="2877173" cy="986645"/>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Prompt Black"/>
              </a:rPr>
              <a:t>It embeds an awareness of their own actions and the impact of these on others </a:t>
            </a:r>
          </a:p>
        </p:txBody>
      </p:sp>
      <p:sp>
        <p:nvSpPr>
          <p:cNvPr id="28" name="Rectangle: Rounded Corners 27">
            <a:extLst>
              <a:ext uri="{FF2B5EF4-FFF2-40B4-BE49-F238E27FC236}">
                <a16:creationId xmlns:a16="http://schemas.microsoft.com/office/drawing/2014/main" id="{AF2F2254-7011-44A5-8890-1AD76546AF3E}"/>
              </a:ext>
            </a:extLst>
          </p:cNvPr>
          <p:cNvSpPr/>
          <p:nvPr/>
        </p:nvSpPr>
        <p:spPr>
          <a:xfrm>
            <a:off x="342034" y="5014410"/>
            <a:ext cx="2446886" cy="914400"/>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Prompt Black"/>
              </a:rPr>
              <a:t>It promotes creative thinking </a:t>
            </a:r>
          </a:p>
        </p:txBody>
      </p:sp>
      <p:sp>
        <p:nvSpPr>
          <p:cNvPr id="31" name="Rectangle: Rounded Corners 30">
            <a:extLst>
              <a:ext uri="{FF2B5EF4-FFF2-40B4-BE49-F238E27FC236}">
                <a16:creationId xmlns:a16="http://schemas.microsoft.com/office/drawing/2014/main" id="{AF4F1CC3-8AD3-4390-8B34-3F72B3645467}"/>
              </a:ext>
            </a:extLst>
          </p:cNvPr>
          <p:cNvSpPr/>
          <p:nvPr/>
        </p:nvSpPr>
        <p:spPr>
          <a:xfrm>
            <a:off x="4532076" y="3960977"/>
            <a:ext cx="2877173" cy="914400"/>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Prompt Black"/>
              </a:rPr>
              <a:t>It can  develop greater  self awareness and open mindedness towards difference </a:t>
            </a:r>
          </a:p>
        </p:txBody>
      </p:sp>
      <p:sp>
        <p:nvSpPr>
          <p:cNvPr id="34" name="Rectangle: Rounded Corners 33">
            <a:extLst>
              <a:ext uri="{FF2B5EF4-FFF2-40B4-BE49-F238E27FC236}">
                <a16:creationId xmlns:a16="http://schemas.microsoft.com/office/drawing/2014/main" id="{E4819265-5B71-40FB-8993-92D0B5733854}"/>
              </a:ext>
            </a:extLst>
          </p:cNvPr>
          <p:cNvSpPr/>
          <p:nvPr/>
        </p:nvSpPr>
        <p:spPr>
          <a:xfrm>
            <a:off x="342034" y="6205704"/>
            <a:ext cx="2493185" cy="914400"/>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Prompt Black"/>
              </a:rPr>
              <a:t>It enables greater understanding about power relationships </a:t>
            </a:r>
          </a:p>
        </p:txBody>
      </p:sp>
      <p:sp>
        <p:nvSpPr>
          <p:cNvPr id="35" name="Rectangle: Rounded Corners 34">
            <a:extLst>
              <a:ext uri="{FF2B5EF4-FFF2-40B4-BE49-F238E27FC236}">
                <a16:creationId xmlns:a16="http://schemas.microsoft.com/office/drawing/2014/main" id="{8FB2C4BB-367E-4707-8294-B76079372689}"/>
              </a:ext>
            </a:extLst>
          </p:cNvPr>
          <p:cNvSpPr/>
          <p:nvPr/>
        </p:nvSpPr>
        <p:spPr>
          <a:xfrm>
            <a:off x="4519079" y="5126041"/>
            <a:ext cx="2877172" cy="914400"/>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Prompt Black"/>
              </a:rPr>
              <a:t>It can  inspire  optimism and  action for a better world</a:t>
            </a:r>
            <a:r>
              <a:rPr lang="en-GB" dirty="0">
                <a:solidFill>
                  <a:schemeClr val="tx1"/>
                </a:solidFill>
              </a:rPr>
              <a:t>. </a:t>
            </a:r>
          </a:p>
        </p:txBody>
      </p:sp>
      <p:sp>
        <p:nvSpPr>
          <p:cNvPr id="38" name="Rectangle: Rounded Corners 37">
            <a:extLst>
              <a:ext uri="{FF2B5EF4-FFF2-40B4-BE49-F238E27FC236}">
                <a16:creationId xmlns:a16="http://schemas.microsoft.com/office/drawing/2014/main" id="{D1011223-7AA6-4B62-9332-042910809A58}"/>
              </a:ext>
            </a:extLst>
          </p:cNvPr>
          <p:cNvSpPr/>
          <p:nvPr/>
        </p:nvSpPr>
        <p:spPr>
          <a:xfrm>
            <a:off x="342034" y="7419296"/>
            <a:ext cx="2493185" cy="1197795"/>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baseline="0" dirty="0">
                <a:solidFill>
                  <a:srgbClr val="000000"/>
                </a:solidFill>
                <a:latin typeface="Trebuchet MS" panose="020B0603020202020204" pitchFamily="34" charset="0"/>
              </a:rPr>
              <a:t> </a:t>
            </a:r>
            <a:r>
              <a:rPr lang="en-GB" b="0" i="0" u="none" strike="noStrike" baseline="0" dirty="0">
                <a:solidFill>
                  <a:srgbClr val="000000"/>
                </a:solidFill>
                <a:latin typeface="Prompt Black "/>
              </a:rPr>
              <a:t>It gives opportunities to examine global problems from the </a:t>
            </a:r>
            <a:r>
              <a:rPr lang="en-GB" b="1" i="0" u="none" strike="noStrike" baseline="0" dirty="0">
                <a:solidFill>
                  <a:srgbClr val="000000"/>
                </a:solidFill>
                <a:latin typeface="Prompt Black "/>
              </a:rPr>
              <a:t>perspective of people from around the world</a:t>
            </a:r>
            <a:endParaRPr lang="en-GB" dirty="0">
              <a:solidFill>
                <a:schemeClr val="tx1"/>
              </a:solidFill>
              <a:latin typeface="Prompt Black "/>
            </a:endParaRPr>
          </a:p>
        </p:txBody>
      </p:sp>
      <p:sp>
        <p:nvSpPr>
          <p:cNvPr id="26" name="Rectangle: Rounded Corners 25">
            <a:extLst>
              <a:ext uri="{FF2B5EF4-FFF2-40B4-BE49-F238E27FC236}">
                <a16:creationId xmlns:a16="http://schemas.microsoft.com/office/drawing/2014/main" id="{683C2750-469A-4DA1-8EFE-660707FFA00A}"/>
              </a:ext>
            </a:extLst>
          </p:cNvPr>
          <p:cNvSpPr/>
          <p:nvPr/>
        </p:nvSpPr>
        <p:spPr>
          <a:xfrm>
            <a:off x="4473485" y="7618846"/>
            <a:ext cx="2834579" cy="1635635"/>
          </a:xfrm>
          <a:prstGeom prst="roundRect">
            <a:avLst/>
          </a:prstGeom>
          <a:solidFill>
            <a:schemeClr val="tx2"/>
          </a:solidFill>
          <a:ln>
            <a:solidFill>
              <a:srgbClr val="5BB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0" i="0" u="none" strike="noStrike" baseline="0" dirty="0">
                <a:solidFill>
                  <a:srgbClr val="000000"/>
                </a:solidFill>
                <a:latin typeface="Trebuchet MS" panose="020B0603020202020204" pitchFamily="34" charset="0"/>
              </a:rPr>
              <a:t>It gives opportunities for </a:t>
            </a:r>
            <a:r>
              <a:rPr lang="en-GB" dirty="0">
                <a:solidFill>
                  <a:srgbClr val="000000"/>
                </a:solidFill>
                <a:latin typeface="Trebuchet MS" panose="020B0603020202020204" pitchFamily="34" charset="0"/>
              </a:rPr>
              <a:t>the </a:t>
            </a:r>
            <a:r>
              <a:rPr lang="en-GB" sz="1400" b="0" i="0" u="none" strike="noStrike" baseline="0" dirty="0">
                <a:solidFill>
                  <a:srgbClr val="000000"/>
                </a:solidFill>
                <a:latin typeface="Trebuchet MS" panose="020B0603020202020204" pitchFamily="34" charset="0"/>
              </a:rPr>
              <a:t>evaluation of how we can use </a:t>
            </a:r>
            <a:r>
              <a:rPr lang="en-GB" sz="1400" b="1" i="0" u="none" strike="noStrike" baseline="0" dirty="0">
                <a:solidFill>
                  <a:srgbClr val="000000"/>
                </a:solidFill>
                <a:latin typeface="Trebuchet MS" panose="020B0603020202020204" pitchFamily="34" charset="0"/>
              </a:rPr>
              <a:t>resources efficiently </a:t>
            </a:r>
            <a:r>
              <a:rPr lang="en-GB" sz="1400" b="0" i="0" u="none" strike="noStrike" baseline="0" dirty="0">
                <a:solidFill>
                  <a:srgbClr val="000000"/>
                </a:solidFill>
                <a:latin typeface="Trebuchet MS" panose="020B0603020202020204" pitchFamily="34" charset="0"/>
              </a:rPr>
              <a:t>to limit the impact on the environment and other people</a:t>
            </a:r>
          </a:p>
        </p:txBody>
      </p:sp>
      <p:sp>
        <p:nvSpPr>
          <p:cNvPr id="32" name="TextBox 31">
            <a:extLst>
              <a:ext uri="{FF2B5EF4-FFF2-40B4-BE49-F238E27FC236}">
                <a16:creationId xmlns:a16="http://schemas.microsoft.com/office/drawing/2014/main" id="{44A7DF30-002D-4C8A-9516-9920FE625996}"/>
              </a:ext>
            </a:extLst>
          </p:cNvPr>
          <p:cNvSpPr txBox="1"/>
          <p:nvPr/>
        </p:nvSpPr>
        <p:spPr>
          <a:xfrm>
            <a:off x="537637" y="1466967"/>
            <a:ext cx="812157" cy="830997"/>
          </a:xfrm>
          <a:prstGeom prst="rect">
            <a:avLst/>
          </a:prstGeom>
          <a:noFill/>
        </p:spPr>
        <p:txBody>
          <a:bodyPr wrap="square">
            <a:spAutoFit/>
          </a:bodyPr>
          <a:lstStyle/>
          <a:p>
            <a:pPr algn="ctr"/>
            <a:r>
              <a:rPr lang="en-US" sz="2400" b="1" dirty="0">
                <a:solidFill>
                  <a:schemeClr val="tx1"/>
                </a:solidFill>
                <a:latin typeface="Prompt Black"/>
              </a:rPr>
              <a:t>Step 2</a:t>
            </a:r>
          </a:p>
        </p:txBody>
      </p:sp>
      <p:pic>
        <p:nvPicPr>
          <p:cNvPr id="3" name="Picture 2">
            <a:extLst>
              <a:ext uri="{FF2B5EF4-FFF2-40B4-BE49-F238E27FC236}">
                <a16:creationId xmlns:a16="http://schemas.microsoft.com/office/drawing/2014/main" id="{2987EB92-9D18-4717-9013-47D946357499}"/>
              </a:ext>
            </a:extLst>
          </p:cNvPr>
          <p:cNvPicPr>
            <a:picLocks noChangeAspect="1"/>
          </p:cNvPicPr>
          <p:nvPr/>
        </p:nvPicPr>
        <p:blipFill>
          <a:blip r:embed="rId4"/>
          <a:stretch>
            <a:fillRect/>
          </a:stretch>
        </p:blipFill>
        <p:spPr>
          <a:xfrm>
            <a:off x="5532096" y="135046"/>
            <a:ext cx="1775968" cy="637528"/>
          </a:xfrm>
          <a:prstGeom prst="rect">
            <a:avLst/>
          </a:prstGeom>
        </p:spPr>
      </p:pic>
    </p:spTree>
    <p:extLst>
      <p:ext uri="{BB962C8B-B14F-4D97-AF65-F5344CB8AC3E}">
        <p14:creationId xmlns:p14="http://schemas.microsoft.com/office/powerpoint/2010/main" val="101272194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3510</TotalTime>
  <Words>5270</Words>
  <Application>Microsoft Office PowerPoint</Application>
  <PresentationFormat>Custom</PresentationFormat>
  <Paragraphs>558</Paragraphs>
  <Slides>39</Slides>
  <Notes>17</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39</vt:i4>
      </vt:variant>
    </vt:vector>
  </HeadingPairs>
  <TitlesOfParts>
    <vt:vector size="65" baseType="lpstr">
      <vt:lpstr>Rprompt black</vt:lpstr>
      <vt:lpstr>Promptblack</vt:lpstr>
      <vt:lpstr>Raleway</vt:lpstr>
      <vt:lpstr>Trebuchet MS</vt:lpstr>
      <vt:lpstr>Promp black</vt:lpstr>
      <vt:lpstr>Prompt Light</vt:lpstr>
      <vt:lpstr>Rockwell</vt:lpstr>
      <vt:lpstr>Calibri</vt:lpstr>
      <vt:lpstr>Wingdings</vt:lpstr>
      <vt:lpstr>Prompt Balck </vt:lpstr>
      <vt:lpstr>Prompt Black</vt:lpstr>
      <vt:lpstr>Open Sans</vt:lpstr>
      <vt:lpstr>oxfam</vt:lpstr>
      <vt:lpstr>Prompt</vt:lpstr>
      <vt:lpstr>Prompt </vt:lpstr>
      <vt:lpstr>Arimo</vt:lpstr>
      <vt:lpstr>Promopt</vt:lpstr>
      <vt:lpstr>ArcherPro-BoldItalic</vt:lpstr>
      <vt:lpstr>Prompt Black </vt:lpstr>
      <vt:lpstr>Prompt  black </vt:lpstr>
      <vt:lpstr>Prompt SemiBold</vt:lpstr>
      <vt:lpstr>Arial</vt:lpstr>
      <vt:lpstr>Ralway</vt:lpstr>
      <vt:lpstr>Wingdings 2</vt:lpstr>
      <vt:lpstr> </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Raffaella</dc:creator>
  <cp:lastModifiedBy>Kevin Ayre</cp:lastModifiedBy>
  <cp:revision>201</cp:revision>
  <dcterms:modified xsi:type="dcterms:W3CDTF">2021-02-04T12:57:58Z</dcterms:modified>
</cp:coreProperties>
</file>